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256" r:id="rId2"/>
    <p:sldId id="259" r:id="rId3"/>
    <p:sldId id="261" r:id="rId4"/>
    <p:sldId id="262" r:id="rId5"/>
    <p:sldId id="263" r:id="rId6"/>
    <p:sldId id="265" r:id="rId7"/>
    <p:sldId id="266" r:id="rId8"/>
    <p:sldId id="267" r:id="rId9"/>
    <p:sldId id="268" r:id="rId10"/>
    <p:sldId id="269" r:id="rId11"/>
    <p:sldId id="271" r:id="rId12"/>
    <p:sldId id="272" r:id="rId13"/>
    <p:sldId id="276" r:id="rId14"/>
    <p:sldId id="273" r:id="rId15"/>
    <p:sldId id="274" r:id="rId16"/>
    <p:sldId id="275" r:id="rId17"/>
    <p:sldId id="270"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94660"/>
  </p:normalViewPr>
  <p:slideViewPr>
    <p:cSldViewPr snapToGrid="0">
      <p:cViewPr varScale="1">
        <p:scale>
          <a:sx n="112" d="100"/>
          <a:sy n="112" d="100"/>
        </p:scale>
        <p:origin x="440" y="1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B88517-A1CE-1A35-0B3C-A73B29EBB4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0BDA590-5F3C-4E97-4CFA-910EE566CB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7BD9080-CC37-07B3-7B65-F18D44BFE65E}"/>
              </a:ext>
            </a:extLst>
          </p:cNvPr>
          <p:cNvSpPr>
            <a:spLocks noGrp="1"/>
          </p:cNvSpPr>
          <p:nvPr>
            <p:ph type="dt" sz="half" idx="10"/>
          </p:nvPr>
        </p:nvSpPr>
        <p:spPr/>
        <p:txBody>
          <a:bodyPr/>
          <a:lstStyle/>
          <a:p>
            <a:fld id="{30D1EF7F-D4C4-419E-9CAE-76F005415A0D}" type="datetimeFigureOut">
              <a:rPr lang="en-US" smtClean="0"/>
              <a:t>11/13/23</a:t>
            </a:fld>
            <a:endParaRPr lang="en-US"/>
          </a:p>
        </p:txBody>
      </p:sp>
      <p:sp>
        <p:nvSpPr>
          <p:cNvPr id="5" name="Footer Placeholder 4">
            <a:extLst>
              <a:ext uri="{FF2B5EF4-FFF2-40B4-BE49-F238E27FC236}">
                <a16:creationId xmlns:a16="http://schemas.microsoft.com/office/drawing/2014/main" xmlns="" id="{82222594-E7EE-3647-4C79-9D61A53703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397FCE4-D00E-0453-649D-6D48548D02CF}"/>
              </a:ext>
            </a:extLst>
          </p:cNvPr>
          <p:cNvSpPr>
            <a:spLocks noGrp="1"/>
          </p:cNvSpPr>
          <p:nvPr>
            <p:ph type="sldNum" sz="quarter" idx="12"/>
          </p:nvPr>
        </p:nvSpPr>
        <p:spPr/>
        <p:txBody>
          <a:bodyPr/>
          <a:lstStyle/>
          <a:p>
            <a:fld id="{6CF3C59D-65C0-4900-BCC9-6D049D24C3D4}" type="slidenum">
              <a:rPr lang="en-US" smtClean="0"/>
              <a:t>‹#›</a:t>
            </a:fld>
            <a:endParaRPr lang="en-US"/>
          </a:p>
        </p:txBody>
      </p:sp>
    </p:spTree>
    <p:extLst>
      <p:ext uri="{BB962C8B-B14F-4D97-AF65-F5344CB8AC3E}">
        <p14:creationId xmlns:p14="http://schemas.microsoft.com/office/powerpoint/2010/main" val="78510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7CC22D-1D94-4CE0-C615-6EC806E88A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33A2A06-E944-78C7-A867-9A21FF7183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A0B6571-25B8-3DDD-4488-39B5D5904C81}"/>
              </a:ext>
            </a:extLst>
          </p:cNvPr>
          <p:cNvSpPr>
            <a:spLocks noGrp="1"/>
          </p:cNvSpPr>
          <p:nvPr>
            <p:ph type="dt" sz="half" idx="10"/>
          </p:nvPr>
        </p:nvSpPr>
        <p:spPr/>
        <p:txBody>
          <a:bodyPr/>
          <a:lstStyle/>
          <a:p>
            <a:fld id="{30D1EF7F-D4C4-419E-9CAE-76F005415A0D}" type="datetimeFigureOut">
              <a:rPr lang="en-US" smtClean="0"/>
              <a:t>11/13/23</a:t>
            </a:fld>
            <a:endParaRPr lang="en-US"/>
          </a:p>
        </p:txBody>
      </p:sp>
      <p:sp>
        <p:nvSpPr>
          <p:cNvPr id="5" name="Footer Placeholder 4">
            <a:extLst>
              <a:ext uri="{FF2B5EF4-FFF2-40B4-BE49-F238E27FC236}">
                <a16:creationId xmlns:a16="http://schemas.microsoft.com/office/drawing/2014/main" xmlns="" id="{50C68E59-5B8B-4B5E-D9A5-98009B9831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5589048-3557-5A46-9686-7D26A460E234}"/>
              </a:ext>
            </a:extLst>
          </p:cNvPr>
          <p:cNvSpPr>
            <a:spLocks noGrp="1"/>
          </p:cNvSpPr>
          <p:nvPr>
            <p:ph type="sldNum" sz="quarter" idx="12"/>
          </p:nvPr>
        </p:nvSpPr>
        <p:spPr/>
        <p:txBody>
          <a:bodyPr/>
          <a:lstStyle/>
          <a:p>
            <a:fld id="{6CF3C59D-65C0-4900-BCC9-6D049D24C3D4}" type="slidenum">
              <a:rPr lang="en-US" smtClean="0"/>
              <a:t>‹#›</a:t>
            </a:fld>
            <a:endParaRPr lang="en-US"/>
          </a:p>
        </p:txBody>
      </p:sp>
    </p:spTree>
    <p:extLst>
      <p:ext uri="{BB962C8B-B14F-4D97-AF65-F5344CB8AC3E}">
        <p14:creationId xmlns:p14="http://schemas.microsoft.com/office/powerpoint/2010/main" val="3399765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4960473-279A-D6E5-CCD8-EFE599FA85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438C401-F50B-ABB8-5142-630169CE4D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BD4594-35D4-685E-F800-DABE271E515C}"/>
              </a:ext>
            </a:extLst>
          </p:cNvPr>
          <p:cNvSpPr>
            <a:spLocks noGrp="1"/>
          </p:cNvSpPr>
          <p:nvPr>
            <p:ph type="dt" sz="half" idx="10"/>
          </p:nvPr>
        </p:nvSpPr>
        <p:spPr/>
        <p:txBody>
          <a:bodyPr/>
          <a:lstStyle/>
          <a:p>
            <a:fld id="{30D1EF7F-D4C4-419E-9CAE-76F005415A0D}" type="datetimeFigureOut">
              <a:rPr lang="en-US" smtClean="0"/>
              <a:t>11/13/23</a:t>
            </a:fld>
            <a:endParaRPr lang="en-US"/>
          </a:p>
        </p:txBody>
      </p:sp>
      <p:sp>
        <p:nvSpPr>
          <p:cNvPr id="5" name="Footer Placeholder 4">
            <a:extLst>
              <a:ext uri="{FF2B5EF4-FFF2-40B4-BE49-F238E27FC236}">
                <a16:creationId xmlns:a16="http://schemas.microsoft.com/office/drawing/2014/main" xmlns="" id="{2A6D6202-B2EB-3312-8678-CFBB4F26E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38812F0-39F3-0B41-F4E8-0201D753A96F}"/>
              </a:ext>
            </a:extLst>
          </p:cNvPr>
          <p:cNvSpPr>
            <a:spLocks noGrp="1"/>
          </p:cNvSpPr>
          <p:nvPr>
            <p:ph type="sldNum" sz="quarter" idx="12"/>
          </p:nvPr>
        </p:nvSpPr>
        <p:spPr/>
        <p:txBody>
          <a:bodyPr/>
          <a:lstStyle/>
          <a:p>
            <a:fld id="{6CF3C59D-65C0-4900-BCC9-6D049D24C3D4}" type="slidenum">
              <a:rPr lang="en-US" smtClean="0"/>
              <a:t>‹#›</a:t>
            </a:fld>
            <a:endParaRPr lang="en-US"/>
          </a:p>
        </p:txBody>
      </p:sp>
    </p:spTree>
    <p:extLst>
      <p:ext uri="{BB962C8B-B14F-4D97-AF65-F5344CB8AC3E}">
        <p14:creationId xmlns:p14="http://schemas.microsoft.com/office/powerpoint/2010/main" val="3959322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6A40E-048A-849B-7646-58B9B3822A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63D8BDF-A54A-8DBD-2AF3-A88C9BAB3C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FD5BF1F-45CF-4FF1-5C48-C04A59AC779C}"/>
              </a:ext>
            </a:extLst>
          </p:cNvPr>
          <p:cNvSpPr>
            <a:spLocks noGrp="1"/>
          </p:cNvSpPr>
          <p:nvPr>
            <p:ph type="dt" sz="half" idx="10"/>
          </p:nvPr>
        </p:nvSpPr>
        <p:spPr/>
        <p:txBody>
          <a:bodyPr/>
          <a:lstStyle/>
          <a:p>
            <a:fld id="{30D1EF7F-D4C4-419E-9CAE-76F005415A0D}" type="datetimeFigureOut">
              <a:rPr lang="en-US" smtClean="0"/>
              <a:t>11/13/23</a:t>
            </a:fld>
            <a:endParaRPr lang="en-US"/>
          </a:p>
        </p:txBody>
      </p:sp>
      <p:sp>
        <p:nvSpPr>
          <p:cNvPr id="5" name="Footer Placeholder 4">
            <a:extLst>
              <a:ext uri="{FF2B5EF4-FFF2-40B4-BE49-F238E27FC236}">
                <a16:creationId xmlns:a16="http://schemas.microsoft.com/office/drawing/2014/main" xmlns="" id="{C46E91BB-C02F-E96D-CE67-D235E9742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8EA9188-AB49-E30F-BF16-0F3EAA65D904}"/>
              </a:ext>
            </a:extLst>
          </p:cNvPr>
          <p:cNvSpPr>
            <a:spLocks noGrp="1"/>
          </p:cNvSpPr>
          <p:nvPr>
            <p:ph type="sldNum" sz="quarter" idx="12"/>
          </p:nvPr>
        </p:nvSpPr>
        <p:spPr/>
        <p:txBody>
          <a:bodyPr/>
          <a:lstStyle/>
          <a:p>
            <a:fld id="{6CF3C59D-65C0-4900-BCC9-6D049D24C3D4}" type="slidenum">
              <a:rPr lang="en-US" smtClean="0"/>
              <a:t>‹#›</a:t>
            </a:fld>
            <a:endParaRPr lang="en-US"/>
          </a:p>
        </p:txBody>
      </p:sp>
    </p:spTree>
    <p:extLst>
      <p:ext uri="{BB962C8B-B14F-4D97-AF65-F5344CB8AC3E}">
        <p14:creationId xmlns:p14="http://schemas.microsoft.com/office/powerpoint/2010/main" val="3076138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598339-109C-761E-AF2A-97E0C9CA38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3430FB3-A828-72E2-F2E9-0B1B2BC2B8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2B56B9B-2BDC-C1D3-CD4C-0EBD1E17B19C}"/>
              </a:ext>
            </a:extLst>
          </p:cNvPr>
          <p:cNvSpPr>
            <a:spLocks noGrp="1"/>
          </p:cNvSpPr>
          <p:nvPr>
            <p:ph type="dt" sz="half" idx="10"/>
          </p:nvPr>
        </p:nvSpPr>
        <p:spPr/>
        <p:txBody>
          <a:bodyPr/>
          <a:lstStyle/>
          <a:p>
            <a:fld id="{30D1EF7F-D4C4-419E-9CAE-76F005415A0D}" type="datetimeFigureOut">
              <a:rPr lang="en-US" smtClean="0"/>
              <a:t>11/13/23</a:t>
            </a:fld>
            <a:endParaRPr lang="en-US"/>
          </a:p>
        </p:txBody>
      </p:sp>
      <p:sp>
        <p:nvSpPr>
          <p:cNvPr id="5" name="Footer Placeholder 4">
            <a:extLst>
              <a:ext uri="{FF2B5EF4-FFF2-40B4-BE49-F238E27FC236}">
                <a16:creationId xmlns:a16="http://schemas.microsoft.com/office/drawing/2014/main" xmlns="" id="{BEF7D62B-5F81-BF48-EA23-E5571C44A4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2EA6A1F-5C51-B11B-C314-4D5D928B7FA8}"/>
              </a:ext>
            </a:extLst>
          </p:cNvPr>
          <p:cNvSpPr>
            <a:spLocks noGrp="1"/>
          </p:cNvSpPr>
          <p:nvPr>
            <p:ph type="sldNum" sz="quarter" idx="12"/>
          </p:nvPr>
        </p:nvSpPr>
        <p:spPr/>
        <p:txBody>
          <a:bodyPr/>
          <a:lstStyle/>
          <a:p>
            <a:fld id="{6CF3C59D-65C0-4900-BCC9-6D049D24C3D4}" type="slidenum">
              <a:rPr lang="en-US" smtClean="0"/>
              <a:t>‹#›</a:t>
            </a:fld>
            <a:endParaRPr lang="en-US"/>
          </a:p>
        </p:txBody>
      </p:sp>
    </p:spTree>
    <p:extLst>
      <p:ext uri="{BB962C8B-B14F-4D97-AF65-F5344CB8AC3E}">
        <p14:creationId xmlns:p14="http://schemas.microsoft.com/office/powerpoint/2010/main" val="251001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9DD58F-5A10-A371-843E-4F5E6A0DBE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F55E11-7FB2-59DB-E062-D13018666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C700434-5466-8FDE-6166-4FCD20B607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B9DDCDA-C43A-EE08-BAD3-541AF89C71A1}"/>
              </a:ext>
            </a:extLst>
          </p:cNvPr>
          <p:cNvSpPr>
            <a:spLocks noGrp="1"/>
          </p:cNvSpPr>
          <p:nvPr>
            <p:ph type="dt" sz="half" idx="10"/>
          </p:nvPr>
        </p:nvSpPr>
        <p:spPr/>
        <p:txBody>
          <a:bodyPr/>
          <a:lstStyle/>
          <a:p>
            <a:fld id="{30D1EF7F-D4C4-419E-9CAE-76F005415A0D}" type="datetimeFigureOut">
              <a:rPr lang="en-US" smtClean="0"/>
              <a:t>11/13/23</a:t>
            </a:fld>
            <a:endParaRPr lang="en-US"/>
          </a:p>
        </p:txBody>
      </p:sp>
      <p:sp>
        <p:nvSpPr>
          <p:cNvPr id="6" name="Footer Placeholder 5">
            <a:extLst>
              <a:ext uri="{FF2B5EF4-FFF2-40B4-BE49-F238E27FC236}">
                <a16:creationId xmlns:a16="http://schemas.microsoft.com/office/drawing/2014/main" xmlns="" id="{040A4491-7BD9-E7B0-588E-6CBA8BD50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C00D9A4-2938-25B6-44E8-36B021A79531}"/>
              </a:ext>
            </a:extLst>
          </p:cNvPr>
          <p:cNvSpPr>
            <a:spLocks noGrp="1"/>
          </p:cNvSpPr>
          <p:nvPr>
            <p:ph type="sldNum" sz="quarter" idx="12"/>
          </p:nvPr>
        </p:nvSpPr>
        <p:spPr/>
        <p:txBody>
          <a:bodyPr/>
          <a:lstStyle/>
          <a:p>
            <a:fld id="{6CF3C59D-65C0-4900-BCC9-6D049D24C3D4}" type="slidenum">
              <a:rPr lang="en-US" smtClean="0"/>
              <a:t>‹#›</a:t>
            </a:fld>
            <a:endParaRPr lang="en-US"/>
          </a:p>
        </p:txBody>
      </p:sp>
    </p:spTree>
    <p:extLst>
      <p:ext uri="{BB962C8B-B14F-4D97-AF65-F5344CB8AC3E}">
        <p14:creationId xmlns:p14="http://schemas.microsoft.com/office/powerpoint/2010/main" val="864547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C9B131-87EC-5D94-91F8-086EA123F4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C7EEC2D-95B0-64B8-A674-AD43E70581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B85364D-289B-15AE-FE42-2125F08285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5534F6B-CFA0-F3E1-8880-049B3A5B4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2416B0E-628C-BDB3-5C72-863CB2A8D7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B23E235-621F-7EDE-28C3-E68D3B3C2A26}"/>
              </a:ext>
            </a:extLst>
          </p:cNvPr>
          <p:cNvSpPr>
            <a:spLocks noGrp="1"/>
          </p:cNvSpPr>
          <p:nvPr>
            <p:ph type="dt" sz="half" idx="10"/>
          </p:nvPr>
        </p:nvSpPr>
        <p:spPr/>
        <p:txBody>
          <a:bodyPr/>
          <a:lstStyle/>
          <a:p>
            <a:fld id="{30D1EF7F-D4C4-419E-9CAE-76F005415A0D}" type="datetimeFigureOut">
              <a:rPr lang="en-US" smtClean="0"/>
              <a:t>11/13/23</a:t>
            </a:fld>
            <a:endParaRPr lang="en-US"/>
          </a:p>
        </p:txBody>
      </p:sp>
      <p:sp>
        <p:nvSpPr>
          <p:cNvPr id="8" name="Footer Placeholder 7">
            <a:extLst>
              <a:ext uri="{FF2B5EF4-FFF2-40B4-BE49-F238E27FC236}">
                <a16:creationId xmlns:a16="http://schemas.microsoft.com/office/drawing/2014/main" xmlns="" id="{EE4DF24A-3734-7C62-1BD8-569D993CA4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26DD177-51E4-1089-E18D-13B1B3FA0953}"/>
              </a:ext>
            </a:extLst>
          </p:cNvPr>
          <p:cNvSpPr>
            <a:spLocks noGrp="1"/>
          </p:cNvSpPr>
          <p:nvPr>
            <p:ph type="sldNum" sz="quarter" idx="12"/>
          </p:nvPr>
        </p:nvSpPr>
        <p:spPr/>
        <p:txBody>
          <a:bodyPr/>
          <a:lstStyle/>
          <a:p>
            <a:fld id="{6CF3C59D-65C0-4900-BCC9-6D049D24C3D4}" type="slidenum">
              <a:rPr lang="en-US" smtClean="0"/>
              <a:t>‹#›</a:t>
            </a:fld>
            <a:endParaRPr lang="en-US"/>
          </a:p>
        </p:txBody>
      </p:sp>
    </p:spTree>
    <p:extLst>
      <p:ext uri="{BB962C8B-B14F-4D97-AF65-F5344CB8AC3E}">
        <p14:creationId xmlns:p14="http://schemas.microsoft.com/office/powerpoint/2010/main" val="2820324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00A85A-80D3-D9A8-ADC0-09D5CDE09C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1139FD4-F757-886D-D851-FE00D1E950F4}"/>
              </a:ext>
            </a:extLst>
          </p:cNvPr>
          <p:cNvSpPr>
            <a:spLocks noGrp="1"/>
          </p:cNvSpPr>
          <p:nvPr>
            <p:ph type="dt" sz="half" idx="10"/>
          </p:nvPr>
        </p:nvSpPr>
        <p:spPr/>
        <p:txBody>
          <a:bodyPr/>
          <a:lstStyle/>
          <a:p>
            <a:fld id="{30D1EF7F-D4C4-419E-9CAE-76F005415A0D}" type="datetimeFigureOut">
              <a:rPr lang="en-US" smtClean="0"/>
              <a:t>11/13/23</a:t>
            </a:fld>
            <a:endParaRPr lang="en-US"/>
          </a:p>
        </p:txBody>
      </p:sp>
      <p:sp>
        <p:nvSpPr>
          <p:cNvPr id="4" name="Footer Placeholder 3">
            <a:extLst>
              <a:ext uri="{FF2B5EF4-FFF2-40B4-BE49-F238E27FC236}">
                <a16:creationId xmlns:a16="http://schemas.microsoft.com/office/drawing/2014/main" xmlns="" id="{B2BBE62A-4981-14E9-5CAC-0AD5A379E7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B2630CC-616F-9348-8849-95ADF00D32C6}"/>
              </a:ext>
            </a:extLst>
          </p:cNvPr>
          <p:cNvSpPr>
            <a:spLocks noGrp="1"/>
          </p:cNvSpPr>
          <p:nvPr>
            <p:ph type="sldNum" sz="quarter" idx="12"/>
          </p:nvPr>
        </p:nvSpPr>
        <p:spPr/>
        <p:txBody>
          <a:bodyPr/>
          <a:lstStyle/>
          <a:p>
            <a:fld id="{6CF3C59D-65C0-4900-BCC9-6D049D24C3D4}" type="slidenum">
              <a:rPr lang="en-US" smtClean="0"/>
              <a:t>‹#›</a:t>
            </a:fld>
            <a:endParaRPr lang="en-US"/>
          </a:p>
        </p:txBody>
      </p:sp>
    </p:spTree>
    <p:extLst>
      <p:ext uri="{BB962C8B-B14F-4D97-AF65-F5344CB8AC3E}">
        <p14:creationId xmlns:p14="http://schemas.microsoft.com/office/powerpoint/2010/main" val="20232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D594997-B261-F45B-C23B-36E4FD4BC61D}"/>
              </a:ext>
            </a:extLst>
          </p:cNvPr>
          <p:cNvSpPr>
            <a:spLocks noGrp="1"/>
          </p:cNvSpPr>
          <p:nvPr>
            <p:ph type="dt" sz="half" idx="10"/>
          </p:nvPr>
        </p:nvSpPr>
        <p:spPr/>
        <p:txBody>
          <a:bodyPr/>
          <a:lstStyle/>
          <a:p>
            <a:fld id="{30D1EF7F-D4C4-419E-9CAE-76F005415A0D}" type="datetimeFigureOut">
              <a:rPr lang="en-US" smtClean="0"/>
              <a:t>11/13/23</a:t>
            </a:fld>
            <a:endParaRPr lang="en-US"/>
          </a:p>
        </p:txBody>
      </p:sp>
      <p:sp>
        <p:nvSpPr>
          <p:cNvPr id="3" name="Footer Placeholder 2">
            <a:extLst>
              <a:ext uri="{FF2B5EF4-FFF2-40B4-BE49-F238E27FC236}">
                <a16:creationId xmlns:a16="http://schemas.microsoft.com/office/drawing/2014/main" xmlns="" id="{713795C0-CEC3-3A3D-AFF6-A9FDEA549B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39287C5-5B4C-89BC-70AD-9C9517F2BEDE}"/>
              </a:ext>
            </a:extLst>
          </p:cNvPr>
          <p:cNvSpPr>
            <a:spLocks noGrp="1"/>
          </p:cNvSpPr>
          <p:nvPr>
            <p:ph type="sldNum" sz="quarter" idx="12"/>
          </p:nvPr>
        </p:nvSpPr>
        <p:spPr/>
        <p:txBody>
          <a:bodyPr/>
          <a:lstStyle/>
          <a:p>
            <a:fld id="{6CF3C59D-65C0-4900-BCC9-6D049D24C3D4}" type="slidenum">
              <a:rPr lang="en-US" smtClean="0"/>
              <a:t>‹#›</a:t>
            </a:fld>
            <a:endParaRPr lang="en-US"/>
          </a:p>
        </p:txBody>
      </p:sp>
    </p:spTree>
    <p:extLst>
      <p:ext uri="{BB962C8B-B14F-4D97-AF65-F5344CB8AC3E}">
        <p14:creationId xmlns:p14="http://schemas.microsoft.com/office/powerpoint/2010/main" val="20329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2D5323-5D17-92FE-BB56-2947FD34C6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24E797A-53AD-331F-32EB-C97265D98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A98B662-159A-0F3F-C81F-C409A1DE14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56A6F1F-423F-4C62-DBF9-C7DD6742E1EE}"/>
              </a:ext>
            </a:extLst>
          </p:cNvPr>
          <p:cNvSpPr>
            <a:spLocks noGrp="1"/>
          </p:cNvSpPr>
          <p:nvPr>
            <p:ph type="dt" sz="half" idx="10"/>
          </p:nvPr>
        </p:nvSpPr>
        <p:spPr/>
        <p:txBody>
          <a:bodyPr/>
          <a:lstStyle/>
          <a:p>
            <a:fld id="{30D1EF7F-D4C4-419E-9CAE-76F005415A0D}" type="datetimeFigureOut">
              <a:rPr lang="en-US" smtClean="0"/>
              <a:t>11/13/23</a:t>
            </a:fld>
            <a:endParaRPr lang="en-US"/>
          </a:p>
        </p:txBody>
      </p:sp>
      <p:sp>
        <p:nvSpPr>
          <p:cNvPr id="6" name="Footer Placeholder 5">
            <a:extLst>
              <a:ext uri="{FF2B5EF4-FFF2-40B4-BE49-F238E27FC236}">
                <a16:creationId xmlns:a16="http://schemas.microsoft.com/office/drawing/2014/main" xmlns="" id="{7A5CA1A0-05C0-41FC-A56F-AE5B144CC3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CF21F14-19D1-4119-F5B9-0BCC35B7C9DA}"/>
              </a:ext>
            </a:extLst>
          </p:cNvPr>
          <p:cNvSpPr>
            <a:spLocks noGrp="1"/>
          </p:cNvSpPr>
          <p:nvPr>
            <p:ph type="sldNum" sz="quarter" idx="12"/>
          </p:nvPr>
        </p:nvSpPr>
        <p:spPr/>
        <p:txBody>
          <a:bodyPr/>
          <a:lstStyle/>
          <a:p>
            <a:fld id="{6CF3C59D-65C0-4900-BCC9-6D049D24C3D4}" type="slidenum">
              <a:rPr lang="en-US" smtClean="0"/>
              <a:t>‹#›</a:t>
            </a:fld>
            <a:endParaRPr lang="en-US"/>
          </a:p>
        </p:txBody>
      </p:sp>
    </p:spTree>
    <p:extLst>
      <p:ext uri="{BB962C8B-B14F-4D97-AF65-F5344CB8AC3E}">
        <p14:creationId xmlns:p14="http://schemas.microsoft.com/office/powerpoint/2010/main" val="3321712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C22C09-825B-281C-6A41-0AFB7BE42C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91EF653-F596-C1FC-4238-56D949BE90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6DFE04B-30DB-B3A3-FA12-B5510FF2B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A21D069-B27E-C57A-C25B-C4F88801C7A8}"/>
              </a:ext>
            </a:extLst>
          </p:cNvPr>
          <p:cNvSpPr>
            <a:spLocks noGrp="1"/>
          </p:cNvSpPr>
          <p:nvPr>
            <p:ph type="dt" sz="half" idx="10"/>
          </p:nvPr>
        </p:nvSpPr>
        <p:spPr/>
        <p:txBody>
          <a:bodyPr/>
          <a:lstStyle/>
          <a:p>
            <a:fld id="{30D1EF7F-D4C4-419E-9CAE-76F005415A0D}" type="datetimeFigureOut">
              <a:rPr lang="en-US" smtClean="0"/>
              <a:t>11/13/23</a:t>
            </a:fld>
            <a:endParaRPr lang="en-US"/>
          </a:p>
        </p:txBody>
      </p:sp>
      <p:sp>
        <p:nvSpPr>
          <p:cNvPr id="6" name="Footer Placeholder 5">
            <a:extLst>
              <a:ext uri="{FF2B5EF4-FFF2-40B4-BE49-F238E27FC236}">
                <a16:creationId xmlns:a16="http://schemas.microsoft.com/office/drawing/2014/main" xmlns="" id="{630CF039-A5F2-94CF-E8B3-38B0BA7744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89E4154-A3A2-71CF-1214-2626B5F9977C}"/>
              </a:ext>
            </a:extLst>
          </p:cNvPr>
          <p:cNvSpPr>
            <a:spLocks noGrp="1"/>
          </p:cNvSpPr>
          <p:nvPr>
            <p:ph type="sldNum" sz="quarter" idx="12"/>
          </p:nvPr>
        </p:nvSpPr>
        <p:spPr/>
        <p:txBody>
          <a:bodyPr/>
          <a:lstStyle/>
          <a:p>
            <a:fld id="{6CF3C59D-65C0-4900-BCC9-6D049D24C3D4}" type="slidenum">
              <a:rPr lang="en-US" smtClean="0"/>
              <a:t>‹#›</a:t>
            </a:fld>
            <a:endParaRPr lang="en-US"/>
          </a:p>
        </p:txBody>
      </p:sp>
    </p:spTree>
    <p:extLst>
      <p:ext uri="{BB962C8B-B14F-4D97-AF65-F5344CB8AC3E}">
        <p14:creationId xmlns:p14="http://schemas.microsoft.com/office/powerpoint/2010/main" val="4741488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D928A84-3BBA-9B90-6F77-B60F2BF1E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F0076C6-BE85-F094-BD93-EEDAD8AC4C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EA2A208-0C11-C820-A9CE-6646CFE207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1EF7F-D4C4-419E-9CAE-76F005415A0D}" type="datetimeFigureOut">
              <a:rPr lang="en-US" smtClean="0"/>
              <a:t>11/13/23</a:t>
            </a:fld>
            <a:endParaRPr lang="en-US"/>
          </a:p>
        </p:txBody>
      </p:sp>
      <p:sp>
        <p:nvSpPr>
          <p:cNvPr id="5" name="Footer Placeholder 4">
            <a:extLst>
              <a:ext uri="{FF2B5EF4-FFF2-40B4-BE49-F238E27FC236}">
                <a16:creationId xmlns:a16="http://schemas.microsoft.com/office/drawing/2014/main" xmlns="" id="{D2DE5E53-85C6-7449-5A8C-792CC121DE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F866B67-F736-0FBF-EEEA-E3BEFA24E5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3C59D-65C0-4900-BCC9-6D049D24C3D4}" type="slidenum">
              <a:rPr lang="en-US" smtClean="0"/>
              <a:t>‹#›</a:t>
            </a:fld>
            <a:endParaRPr lang="en-US"/>
          </a:p>
        </p:txBody>
      </p:sp>
    </p:spTree>
    <p:extLst>
      <p:ext uri="{BB962C8B-B14F-4D97-AF65-F5344CB8AC3E}">
        <p14:creationId xmlns:p14="http://schemas.microsoft.com/office/powerpoint/2010/main" val="342888781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texreg.sos.state.tx.us/public/readtac$ext.TacPage?sl=R&amp;app=9&amp;p_dir=&amp;p_rloc=&amp;p_tloc=&amp;p_ploc=&amp;pg=1&amp;p_tac=&amp;ti=19&amp;pt=2&amp;ch=74&amp;rl=13" TargetMode="External"/><Relationship Id="rId4" Type="http://schemas.openxmlformats.org/officeDocument/2006/relationships/hyperlink" Target="https://tea.texas.gov/academics/learning-support-and-programs/innovative-courses#Implementation" TargetMode="External"/><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tealprod.tea.state.tx.us/TWEDS/103/0/0/0/CodeTable"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t="-19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C61CA0-D8C4-F587-188C-AE557E346161}"/>
              </a:ext>
            </a:extLst>
          </p:cNvPr>
          <p:cNvSpPr>
            <a:spLocks noGrp="1"/>
          </p:cNvSpPr>
          <p:nvPr>
            <p:ph type="ctrTitle"/>
          </p:nvPr>
        </p:nvSpPr>
        <p:spPr>
          <a:xfrm>
            <a:off x="0" y="879894"/>
            <a:ext cx="12192000" cy="4140680"/>
          </a:xfrm>
        </p:spPr>
        <p:txBody>
          <a:bodyPr>
            <a:normAutofit fontScale="90000"/>
          </a:bodyPr>
          <a:lstStyle/>
          <a:p>
            <a:r>
              <a:rPr lang="en-US" dirty="0">
                <a:latin typeface="+mn-lt"/>
                <a:cs typeface="Times New Roman" panose="02020603050405020304" pitchFamily="18" charset="0"/>
              </a:rPr>
              <a:t>PEIMS Update </a:t>
            </a:r>
            <a:br>
              <a:rPr lang="en-US" dirty="0">
                <a:latin typeface="+mn-lt"/>
                <a:cs typeface="Times New Roman" panose="02020603050405020304" pitchFamily="18" charset="0"/>
              </a:rPr>
            </a:br>
            <a:r>
              <a:rPr lang="en-US" dirty="0">
                <a:latin typeface="+mn-lt"/>
                <a:cs typeface="Times New Roman" panose="02020603050405020304" pitchFamily="18" charset="0"/>
              </a:rPr>
              <a:t>for </a:t>
            </a:r>
            <a:br>
              <a:rPr lang="en-US" dirty="0">
                <a:latin typeface="+mn-lt"/>
                <a:cs typeface="Times New Roman" panose="02020603050405020304" pitchFamily="18" charset="0"/>
              </a:rPr>
            </a:br>
            <a:r>
              <a:rPr lang="en-US" dirty="0">
                <a:latin typeface="+mn-lt"/>
                <a:cs typeface="Times New Roman" panose="02020603050405020304" pitchFamily="18" charset="0"/>
              </a:rPr>
              <a:t>DP Coordinators and IB Administrators</a:t>
            </a:r>
            <a:br>
              <a:rPr lang="en-US" dirty="0">
                <a:latin typeface="+mn-lt"/>
                <a:cs typeface="Times New Roman" panose="02020603050405020304" pitchFamily="18" charset="0"/>
              </a:rPr>
            </a:br>
            <a:r>
              <a:rPr lang="en-US" dirty="0">
                <a:latin typeface="+mn-lt"/>
                <a:cs typeface="Times New Roman" panose="02020603050405020304" pitchFamily="18" charset="0"/>
              </a:rPr>
              <a:t/>
            </a:r>
            <a:br>
              <a:rPr lang="en-US" dirty="0">
                <a:latin typeface="+mn-lt"/>
                <a:cs typeface="Times New Roman" panose="02020603050405020304" pitchFamily="18" charset="0"/>
              </a:rPr>
            </a:br>
            <a:r>
              <a:rPr lang="en-US" dirty="0">
                <a:latin typeface="+mn-lt"/>
                <a:cs typeface="Times New Roman" panose="02020603050405020304" pitchFamily="18" charset="0"/>
              </a:rPr>
              <a:t>November 3, 2023</a:t>
            </a:r>
          </a:p>
        </p:txBody>
      </p:sp>
    </p:spTree>
    <p:extLst>
      <p:ext uri="{BB962C8B-B14F-4D97-AF65-F5344CB8AC3E}">
        <p14:creationId xmlns:p14="http://schemas.microsoft.com/office/powerpoint/2010/main" val="4061957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B497DD-3B27-4F33-1559-13AD689ECA2B}"/>
              </a:ext>
            </a:extLst>
          </p:cNvPr>
          <p:cNvSpPr>
            <a:spLocks noGrp="1"/>
          </p:cNvSpPr>
          <p:nvPr>
            <p:ph type="title"/>
          </p:nvPr>
        </p:nvSpPr>
        <p:spPr>
          <a:xfrm>
            <a:off x="165100" y="985749"/>
            <a:ext cx="11766550" cy="690563"/>
          </a:xfrm>
        </p:spPr>
        <p:txBody>
          <a:bodyPr>
            <a:normAutofit fontScale="90000"/>
          </a:bodyPr>
          <a:lstStyle/>
          <a:p>
            <a:r>
              <a:rPr lang="en-US" sz="5300" b="1" dirty="0">
                <a:solidFill>
                  <a:srgbClr val="0070C0"/>
                </a:solidFill>
              </a:rPr>
              <a:t>5. Why is there only 1 PEIMS number for DP courses lasting 2 years?</a:t>
            </a:r>
            <a:r>
              <a:rPr lang="en-US" sz="9600" dirty="0"/>
              <a:t/>
            </a:r>
            <a:br>
              <a:rPr lang="en-US" sz="9600" dirty="0"/>
            </a:br>
            <a:endParaRPr lang="en-US" sz="7200" b="1" dirty="0">
              <a:solidFill>
                <a:srgbClr val="0070C0"/>
              </a:solidFill>
            </a:endParaRPr>
          </a:p>
        </p:txBody>
      </p:sp>
      <p:sp>
        <p:nvSpPr>
          <p:cNvPr id="3" name="Content Placeholder 2">
            <a:extLst>
              <a:ext uri="{FF2B5EF4-FFF2-40B4-BE49-F238E27FC236}">
                <a16:creationId xmlns:a16="http://schemas.microsoft.com/office/drawing/2014/main" xmlns="" id="{21DEB89D-01E7-1E4B-D759-13779D20A061}"/>
              </a:ext>
            </a:extLst>
          </p:cNvPr>
          <p:cNvSpPr>
            <a:spLocks noGrp="1"/>
          </p:cNvSpPr>
          <p:nvPr>
            <p:ph idx="1"/>
          </p:nvPr>
        </p:nvSpPr>
        <p:spPr>
          <a:xfrm>
            <a:off x="260349" y="1527174"/>
            <a:ext cx="5613399" cy="5470526"/>
          </a:xfrm>
        </p:spPr>
        <p:txBody>
          <a:bodyPr>
            <a:normAutofit/>
          </a:bodyPr>
          <a:lstStyle/>
          <a:p>
            <a:r>
              <a:rPr lang="en-US" sz="4000" dirty="0"/>
              <a:t>This causes much confusion. </a:t>
            </a:r>
          </a:p>
          <a:p>
            <a:r>
              <a:rPr lang="en-US" sz="4000" dirty="0"/>
              <a:t>The data table shows the same number qualified for 2 “course units” (credits).</a:t>
            </a:r>
          </a:p>
          <a:p>
            <a:r>
              <a:rPr lang="en-US" sz="4000" dirty="0"/>
              <a:t>Therefore, the same number can be used for both year 1 and year 2.</a:t>
            </a:r>
          </a:p>
          <a:p>
            <a:endParaRPr lang="en-US" sz="4000" dirty="0"/>
          </a:p>
          <a:p>
            <a:endParaRPr lang="en-US" sz="4000" dirty="0"/>
          </a:p>
          <a:p>
            <a:endParaRPr lang="en-US" sz="4000" dirty="0"/>
          </a:p>
          <a:p>
            <a:endParaRPr lang="en-US" sz="4000" dirty="0"/>
          </a:p>
        </p:txBody>
      </p:sp>
      <p:pic>
        <p:nvPicPr>
          <p:cNvPr id="4" name="Picture 3">
            <a:extLst>
              <a:ext uri="{FF2B5EF4-FFF2-40B4-BE49-F238E27FC236}">
                <a16:creationId xmlns:a16="http://schemas.microsoft.com/office/drawing/2014/main" xmlns="" id="{E58A4FC7-BCF4-CF6C-B0AF-AA028AC09AA6}"/>
              </a:ext>
            </a:extLst>
          </p:cNvPr>
          <p:cNvPicPr>
            <a:picLocks noGrp="1" noRot="1" noChangeAspect="1" noMove="1" noResize="1" noEditPoints="1" noAdjustHandles="1" noChangeArrowheads="1" noChangeShapeType="1" noCrop="1"/>
          </p:cNvPicPr>
          <p:nvPr/>
        </p:nvPicPr>
        <p:blipFill rotWithShape="1">
          <a:blip r:embed="rId2"/>
          <a:srcRect l="27450" t="58181" r="17233" b="1"/>
          <a:stretch/>
        </p:blipFill>
        <p:spPr>
          <a:xfrm>
            <a:off x="5873747" y="2711538"/>
            <a:ext cx="5935997" cy="2901950"/>
          </a:xfrm>
          <a:prstGeom prst="rect">
            <a:avLst/>
          </a:prstGeom>
        </p:spPr>
      </p:pic>
      <p:sp>
        <p:nvSpPr>
          <p:cNvPr id="6" name="Oval 5">
            <a:extLst>
              <a:ext uri="{FF2B5EF4-FFF2-40B4-BE49-F238E27FC236}">
                <a16:creationId xmlns:a16="http://schemas.microsoft.com/office/drawing/2014/main" xmlns="" id="{603F6E8D-1B1C-ED64-1585-36FE8FEA0E64}"/>
              </a:ext>
            </a:extLst>
          </p:cNvPr>
          <p:cNvSpPr>
            <a:spLocks noGrp="1" noRot="1" noMove="1" noResize="1" noEditPoints="1" noAdjustHandles="1" noChangeArrowheads="1" noChangeShapeType="1"/>
          </p:cNvSpPr>
          <p:nvPr/>
        </p:nvSpPr>
        <p:spPr>
          <a:xfrm>
            <a:off x="10632041" y="2506966"/>
            <a:ext cx="1358899" cy="690563"/>
          </a:xfrm>
          <a:prstGeom prst="ellipse">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xmlns="" id="{43216E91-3DB7-3885-A968-24565159FCFF}"/>
              </a:ext>
            </a:extLst>
          </p:cNvPr>
          <p:cNvSpPr>
            <a:spLocks noGrp="1" noRot="1" noMove="1" noResize="1" noEditPoints="1" noAdjustHandles="1" noChangeArrowheads="1" noChangeShapeType="1"/>
          </p:cNvSpPr>
          <p:nvPr/>
        </p:nvSpPr>
        <p:spPr>
          <a:xfrm>
            <a:off x="5873746" y="2217737"/>
            <a:ext cx="4770281" cy="12652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8935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t="-19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B497DD-3B27-4F33-1559-13AD689ECA2B}"/>
              </a:ext>
            </a:extLst>
          </p:cNvPr>
          <p:cNvSpPr>
            <a:spLocks noGrp="1"/>
          </p:cNvSpPr>
          <p:nvPr>
            <p:ph type="title"/>
          </p:nvPr>
        </p:nvSpPr>
        <p:spPr>
          <a:xfrm>
            <a:off x="279400" y="806450"/>
            <a:ext cx="11766550" cy="690563"/>
          </a:xfrm>
        </p:spPr>
        <p:txBody>
          <a:bodyPr>
            <a:normAutofit fontScale="90000"/>
          </a:bodyPr>
          <a:lstStyle/>
          <a:p>
            <a:r>
              <a:rPr lang="en-US" sz="5300" b="1" dirty="0">
                <a:solidFill>
                  <a:srgbClr val="0070C0"/>
                </a:solidFill>
              </a:rPr>
              <a:t>6. What about co-seated classes.</a:t>
            </a:r>
            <a:br>
              <a:rPr lang="en-US" sz="5300" b="1" dirty="0">
                <a:solidFill>
                  <a:srgbClr val="0070C0"/>
                </a:solidFill>
              </a:rPr>
            </a:br>
            <a:endParaRPr lang="en-US" sz="5300" b="1" dirty="0">
              <a:solidFill>
                <a:srgbClr val="0070C0"/>
              </a:solidFill>
            </a:endParaRPr>
          </a:p>
        </p:txBody>
      </p:sp>
      <p:sp>
        <p:nvSpPr>
          <p:cNvPr id="3" name="Content Placeholder 2">
            <a:extLst>
              <a:ext uri="{FF2B5EF4-FFF2-40B4-BE49-F238E27FC236}">
                <a16:creationId xmlns:a16="http://schemas.microsoft.com/office/drawing/2014/main" xmlns="" id="{21DEB89D-01E7-1E4B-D759-13779D20A061}"/>
              </a:ext>
            </a:extLst>
          </p:cNvPr>
          <p:cNvSpPr>
            <a:spLocks noGrp="1"/>
          </p:cNvSpPr>
          <p:nvPr>
            <p:ph idx="1"/>
          </p:nvPr>
        </p:nvSpPr>
        <p:spPr>
          <a:xfrm>
            <a:off x="279400" y="1720850"/>
            <a:ext cx="10515600" cy="4756150"/>
          </a:xfrm>
        </p:spPr>
        <p:txBody>
          <a:bodyPr>
            <a:normAutofit fontScale="92500" lnSpcReduction="20000"/>
          </a:bodyPr>
          <a:lstStyle/>
          <a:p>
            <a:pPr>
              <a:lnSpc>
                <a:spcPct val="100000"/>
              </a:lnSpc>
              <a:spcBef>
                <a:spcPts val="1200"/>
              </a:spcBef>
            </a:pPr>
            <a:r>
              <a:rPr lang="en-US" sz="4000" dirty="0"/>
              <a:t>DP student must complete the DP course to sit the IB exam.</a:t>
            </a:r>
          </a:p>
          <a:p>
            <a:pPr>
              <a:lnSpc>
                <a:spcPct val="100000"/>
              </a:lnSpc>
              <a:spcBef>
                <a:spcPts val="1200"/>
              </a:spcBef>
            </a:pPr>
            <a:r>
              <a:rPr lang="en-US" sz="4000" dirty="0"/>
              <a:t>The student’s transcript is a legal document and must reflect accurately the courses completed by the student.</a:t>
            </a:r>
          </a:p>
          <a:p>
            <a:pPr>
              <a:lnSpc>
                <a:spcPct val="100000"/>
              </a:lnSpc>
              <a:spcBef>
                <a:spcPts val="1200"/>
              </a:spcBef>
            </a:pPr>
            <a:r>
              <a:rPr lang="en-US" sz="4000" dirty="0"/>
              <a:t>This may make multiple class rolls necessary.</a:t>
            </a:r>
          </a:p>
          <a:p>
            <a:pPr>
              <a:lnSpc>
                <a:spcPct val="100000"/>
              </a:lnSpc>
              <a:spcBef>
                <a:spcPts val="1200"/>
              </a:spcBef>
            </a:pPr>
            <a:r>
              <a:rPr lang="en-US" sz="4000" dirty="0"/>
              <a:t>DP coordinators need to check to make sure the </a:t>
            </a:r>
          </a:p>
          <a:p>
            <a:pPr marL="0" indent="0">
              <a:lnSpc>
                <a:spcPct val="100000"/>
              </a:lnSpc>
              <a:spcBef>
                <a:spcPts val="1200"/>
              </a:spcBef>
              <a:buNone/>
            </a:pPr>
            <a:r>
              <a:rPr lang="en-US" sz="4000" dirty="0"/>
              <a:t>  DP students are shown in a DP class.</a:t>
            </a:r>
          </a:p>
        </p:txBody>
      </p:sp>
    </p:spTree>
    <p:extLst>
      <p:ext uri="{BB962C8B-B14F-4D97-AF65-F5344CB8AC3E}">
        <p14:creationId xmlns:p14="http://schemas.microsoft.com/office/powerpoint/2010/main" val="3226028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B497DD-3B27-4F33-1559-13AD689ECA2B}"/>
              </a:ext>
            </a:extLst>
          </p:cNvPr>
          <p:cNvSpPr>
            <a:spLocks noGrp="1"/>
          </p:cNvSpPr>
          <p:nvPr>
            <p:ph type="title"/>
          </p:nvPr>
        </p:nvSpPr>
        <p:spPr>
          <a:xfrm>
            <a:off x="279400" y="806450"/>
            <a:ext cx="11766550" cy="690563"/>
          </a:xfrm>
        </p:spPr>
        <p:txBody>
          <a:bodyPr>
            <a:normAutofit fontScale="90000"/>
          </a:bodyPr>
          <a:lstStyle/>
          <a:p>
            <a:r>
              <a:rPr lang="en-US" sz="5300" b="1" dirty="0">
                <a:solidFill>
                  <a:srgbClr val="0070C0"/>
                </a:solidFill>
              </a:rPr>
              <a:t>7. How does TEA direct DP computer science to be credited on a student’s graduation plan?</a:t>
            </a:r>
            <a:br>
              <a:rPr lang="en-US" sz="5300" b="1" dirty="0">
                <a:solidFill>
                  <a:srgbClr val="0070C0"/>
                </a:solidFill>
              </a:rPr>
            </a:br>
            <a:endParaRPr lang="en-US" sz="5300" b="1" dirty="0">
              <a:solidFill>
                <a:srgbClr val="0070C0"/>
              </a:solidFill>
            </a:endParaRPr>
          </a:p>
        </p:txBody>
      </p:sp>
      <p:sp>
        <p:nvSpPr>
          <p:cNvPr id="3" name="Content Placeholder 2">
            <a:extLst>
              <a:ext uri="{FF2B5EF4-FFF2-40B4-BE49-F238E27FC236}">
                <a16:creationId xmlns:a16="http://schemas.microsoft.com/office/drawing/2014/main" xmlns="" id="{21DEB89D-01E7-1E4B-D759-13779D20A061}"/>
              </a:ext>
            </a:extLst>
          </p:cNvPr>
          <p:cNvSpPr>
            <a:spLocks noGrp="1"/>
          </p:cNvSpPr>
          <p:nvPr>
            <p:ph idx="1"/>
          </p:nvPr>
        </p:nvSpPr>
        <p:spPr>
          <a:xfrm>
            <a:off x="361950" y="3295650"/>
            <a:ext cx="11563350" cy="3409950"/>
          </a:xfrm>
        </p:spPr>
        <p:txBody>
          <a:bodyPr>
            <a:normAutofit lnSpcReduction="10000"/>
          </a:bodyPr>
          <a:lstStyle/>
          <a:p>
            <a:r>
              <a:rPr lang="en-US" sz="2000" b="1" dirty="0"/>
              <a:t>Computer Science Higher Level and Standard Level quality for CATE weighted funding.</a:t>
            </a:r>
            <a:endParaRPr lang="en-US" sz="2000" b="1" i="0" u="none" strike="noStrike" baseline="0" dirty="0"/>
          </a:p>
          <a:p>
            <a:r>
              <a:rPr lang="en-US" sz="2000" b="1" i="0" u="none" strike="noStrike" baseline="0" dirty="0"/>
              <a:t>Computer Science Higher Level Notes: </a:t>
            </a:r>
            <a:r>
              <a:rPr lang="en-US" sz="2000" b="0" i="0" u="none" strike="noStrike" baseline="0" dirty="0"/>
              <a:t>By law, Computer Science courses may now be used to meet LOTE requirements.</a:t>
            </a:r>
          </a:p>
          <a:p>
            <a:r>
              <a:rPr lang="en-US" sz="2000" b="0" i="1" u="none" strike="noStrike" baseline="0" dirty="0"/>
              <a:t>This creates an interesting situation with Computer Science Higher Level. TEA guidance on how to award the credit is shown below. </a:t>
            </a:r>
            <a:r>
              <a:rPr lang="en-US" sz="2000" b="1" i="1" u="none" strike="noStrike" baseline="0" dirty="0"/>
              <a:t>The credit for mathematics and LOTE are to be awarded by semester with the student receiving .5 Math and .5 LOTE in each of the two years according to TEA further guidance</a:t>
            </a:r>
            <a:r>
              <a:rPr lang="en-US" sz="2000" b="0" i="1" u="none" strike="noStrike" baseline="0" dirty="0"/>
              <a:t>.</a:t>
            </a:r>
          </a:p>
          <a:p>
            <a:pPr lvl="1"/>
            <a:r>
              <a:rPr lang="en-US" sz="1800" b="0" i="1" u="none" strike="noStrike" baseline="0" dirty="0"/>
              <a:t>The IB Computer Science HL course may only be used as one math credit and one LOTE credit and the PEIMS service IDs are structured accordingly. A student would need a second course from the list of computer programming languages approved to satisfy the LOTE requirement to complete the second credit requirement for LOTE.</a:t>
            </a:r>
          </a:p>
          <a:p>
            <a:pPr lvl="1"/>
            <a:r>
              <a:rPr lang="en-US" sz="2000" b="0" i="1" u="none" strike="noStrike" baseline="0" dirty="0">
                <a:solidFill>
                  <a:srgbClr val="000080"/>
                </a:solidFill>
              </a:rPr>
              <a:t>(k) A district shall allow a student who successfully completes AP Computer Science A or IB Computer Science Higher Level to satisfy both one advanced mathematics requirement and one languages other than English requirement for graduation.</a:t>
            </a:r>
          </a:p>
        </p:txBody>
      </p:sp>
      <p:pic>
        <p:nvPicPr>
          <p:cNvPr id="4" name="Content Placeholder 3">
            <a:extLst>
              <a:ext uri="{FF2B5EF4-FFF2-40B4-BE49-F238E27FC236}">
                <a16:creationId xmlns:a16="http://schemas.microsoft.com/office/drawing/2014/main" xmlns="" id="{CA01DD67-2267-7AB4-ED54-3E59C4361B2A}"/>
              </a:ext>
            </a:extLst>
          </p:cNvPr>
          <p:cNvPicPr>
            <a:picLocks noChangeAspect="1"/>
          </p:cNvPicPr>
          <p:nvPr/>
        </p:nvPicPr>
        <p:blipFill rotWithShape="1">
          <a:blip r:embed="rId2"/>
          <a:srcRect l="27975" t="61468" r="17308" b="24053"/>
          <a:stretch/>
        </p:blipFill>
        <p:spPr>
          <a:xfrm>
            <a:off x="1187449" y="1428750"/>
            <a:ext cx="10019601" cy="1714500"/>
          </a:xfrm>
          <a:prstGeom prst="rect">
            <a:avLst/>
          </a:prstGeom>
        </p:spPr>
      </p:pic>
    </p:spTree>
    <p:extLst>
      <p:ext uri="{BB962C8B-B14F-4D97-AF65-F5344CB8AC3E}">
        <p14:creationId xmlns:p14="http://schemas.microsoft.com/office/powerpoint/2010/main" val="341520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B497DD-3B27-4F33-1559-13AD689ECA2B}"/>
              </a:ext>
            </a:extLst>
          </p:cNvPr>
          <p:cNvSpPr>
            <a:spLocks noGrp="1"/>
          </p:cNvSpPr>
          <p:nvPr>
            <p:ph type="title"/>
          </p:nvPr>
        </p:nvSpPr>
        <p:spPr>
          <a:xfrm>
            <a:off x="279400" y="806450"/>
            <a:ext cx="11766550" cy="690563"/>
          </a:xfrm>
        </p:spPr>
        <p:txBody>
          <a:bodyPr>
            <a:normAutofit fontScale="90000"/>
          </a:bodyPr>
          <a:lstStyle/>
          <a:p>
            <a:r>
              <a:rPr lang="en-US" sz="5300" b="1" dirty="0">
                <a:solidFill>
                  <a:srgbClr val="0070C0"/>
                </a:solidFill>
              </a:rPr>
              <a:t>7. How does TEA direct DP computer science to be credited on a student’s graduation plan?</a:t>
            </a:r>
            <a:br>
              <a:rPr lang="en-US" sz="5300" b="1" dirty="0">
                <a:solidFill>
                  <a:srgbClr val="0070C0"/>
                </a:solidFill>
              </a:rPr>
            </a:br>
            <a:endParaRPr lang="en-US" sz="5300" b="1" dirty="0">
              <a:solidFill>
                <a:srgbClr val="0070C0"/>
              </a:solidFill>
            </a:endParaRPr>
          </a:p>
        </p:txBody>
      </p:sp>
      <p:graphicFrame>
        <p:nvGraphicFramePr>
          <p:cNvPr id="5" name="Content Placeholder 4">
            <a:extLst>
              <a:ext uri="{FF2B5EF4-FFF2-40B4-BE49-F238E27FC236}">
                <a16:creationId xmlns:a16="http://schemas.microsoft.com/office/drawing/2014/main" xmlns="" id="{6F24E9CD-A464-3CAF-44C7-BC054A164A24}"/>
              </a:ext>
            </a:extLst>
          </p:cNvPr>
          <p:cNvGraphicFramePr>
            <a:graphicFrameLocks noGrp="1"/>
          </p:cNvGraphicFramePr>
          <p:nvPr>
            <p:ph idx="1"/>
            <p:extLst>
              <p:ext uri="{D42A27DB-BD31-4B8C-83A1-F6EECF244321}">
                <p14:modId xmlns:p14="http://schemas.microsoft.com/office/powerpoint/2010/main" val="784707335"/>
              </p:ext>
            </p:extLst>
          </p:nvPr>
        </p:nvGraphicFramePr>
        <p:xfrm>
          <a:off x="856487" y="1953031"/>
          <a:ext cx="10479025" cy="2392680"/>
        </p:xfrm>
        <a:graphic>
          <a:graphicData uri="http://schemas.openxmlformats.org/drawingml/2006/table">
            <a:tbl>
              <a:tblPr firstRow="1" bandRow="1">
                <a:tableStyleId>{5C22544A-7EE6-4342-B048-85BDC9FD1C3A}</a:tableStyleId>
              </a:tblPr>
              <a:tblGrid>
                <a:gridCol w="1643009">
                  <a:extLst>
                    <a:ext uri="{9D8B030D-6E8A-4147-A177-3AD203B41FA5}">
                      <a16:colId xmlns:a16="http://schemas.microsoft.com/office/drawing/2014/main" xmlns="" val="29434095"/>
                    </a:ext>
                  </a:extLst>
                </a:gridCol>
                <a:gridCol w="1797978">
                  <a:extLst>
                    <a:ext uri="{9D8B030D-6E8A-4147-A177-3AD203B41FA5}">
                      <a16:colId xmlns:a16="http://schemas.microsoft.com/office/drawing/2014/main" xmlns="" val="2597335643"/>
                    </a:ext>
                  </a:extLst>
                </a:gridCol>
                <a:gridCol w="2846428">
                  <a:extLst>
                    <a:ext uri="{9D8B030D-6E8A-4147-A177-3AD203B41FA5}">
                      <a16:colId xmlns:a16="http://schemas.microsoft.com/office/drawing/2014/main" xmlns="" val="1217090594"/>
                    </a:ext>
                  </a:extLst>
                </a:gridCol>
                <a:gridCol w="810687">
                  <a:extLst>
                    <a:ext uri="{9D8B030D-6E8A-4147-A177-3AD203B41FA5}">
                      <a16:colId xmlns:a16="http://schemas.microsoft.com/office/drawing/2014/main" xmlns="" val="466568995"/>
                    </a:ext>
                  </a:extLst>
                </a:gridCol>
                <a:gridCol w="3380923">
                  <a:extLst>
                    <a:ext uri="{9D8B030D-6E8A-4147-A177-3AD203B41FA5}">
                      <a16:colId xmlns:a16="http://schemas.microsoft.com/office/drawing/2014/main" xmlns="" val="4207018466"/>
                    </a:ext>
                  </a:extLst>
                </a:gridCol>
              </a:tblGrid>
              <a:tr h="370840">
                <a:tc>
                  <a:txBody>
                    <a:bodyPr/>
                    <a:lstStyle/>
                    <a:p>
                      <a:r>
                        <a:rPr lang="en-US" dirty="0"/>
                        <a:t>Term</a:t>
                      </a:r>
                    </a:p>
                  </a:txBody>
                  <a:tcPr/>
                </a:tc>
                <a:tc>
                  <a:txBody>
                    <a:bodyPr/>
                    <a:lstStyle/>
                    <a:p>
                      <a:r>
                        <a:rPr lang="en-US" dirty="0"/>
                        <a:t>Course Number</a:t>
                      </a:r>
                    </a:p>
                  </a:txBody>
                  <a:tcPr/>
                </a:tc>
                <a:tc>
                  <a:txBody>
                    <a:bodyPr/>
                    <a:lstStyle/>
                    <a:p>
                      <a:r>
                        <a:rPr lang="en-US" dirty="0"/>
                        <a:t>Course Name</a:t>
                      </a:r>
                    </a:p>
                  </a:txBody>
                  <a:tcPr/>
                </a:tc>
                <a:tc>
                  <a:txBody>
                    <a:bodyPr/>
                    <a:lstStyle/>
                    <a:p>
                      <a:r>
                        <a:rPr lang="en-US" dirty="0"/>
                        <a:t>Credit</a:t>
                      </a:r>
                    </a:p>
                  </a:txBody>
                  <a:tcPr/>
                </a:tc>
                <a:tc>
                  <a:txBody>
                    <a:bodyPr/>
                    <a:lstStyle/>
                    <a:p>
                      <a:r>
                        <a:rPr lang="en-US" dirty="0"/>
                        <a:t>Graduation Requirement</a:t>
                      </a:r>
                    </a:p>
                  </a:txBody>
                  <a:tcPr/>
                </a:tc>
                <a:extLst>
                  <a:ext uri="{0D108BD9-81ED-4DB2-BD59-A6C34878D82A}">
                    <a16:rowId xmlns:a16="http://schemas.microsoft.com/office/drawing/2014/main" xmlns="" val="2406226160"/>
                  </a:ext>
                </a:extLst>
              </a:tr>
              <a:tr h="370840">
                <a:tc>
                  <a:txBody>
                    <a:bodyPr/>
                    <a:lstStyle/>
                    <a:p>
                      <a:r>
                        <a:rPr lang="en-US" sz="1800" b="0" dirty="0"/>
                        <a:t>Fall Junior</a:t>
                      </a:r>
                    </a:p>
                  </a:txBody>
                  <a:tcPr/>
                </a:tc>
                <a:tc>
                  <a:txBody>
                    <a:bodyPr/>
                    <a:lstStyle/>
                    <a:p>
                      <a:r>
                        <a:rPr lang="en-US" sz="1800" b="0" dirty="0"/>
                        <a:t>13580310</a:t>
                      </a:r>
                    </a:p>
                  </a:txBody>
                  <a:tcPr/>
                </a:tc>
                <a:tc>
                  <a:txBody>
                    <a:bodyPr/>
                    <a:lstStyle/>
                    <a:p>
                      <a:r>
                        <a:rPr lang="en-US" sz="1800" b="0" dirty="0"/>
                        <a:t>IB Computer Science – Math</a:t>
                      </a:r>
                    </a:p>
                  </a:txBody>
                  <a:tcPr/>
                </a:tc>
                <a:tc>
                  <a:txBody>
                    <a:bodyPr/>
                    <a:lstStyle/>
                    <a:p>
                      <a:r>
                        <a:rPr lang="en-US" sz="1800" b="0" dirty="0"/>
                        <a:t>0.5</a:t>
                      </a:r>
                    </a:p>
                  </a:txBody>
                  <a:tcPr/>
                </a:tc>
                <a:tc>
                  <a:txBody>
                    <a:bodyPr/>
                    <a:lstStyle/>
                    <a:p>
                      <a:r>
                        <a:rPr lang="en-US" sz="1800" b="0" dirty="0"/>
                        <a:t>Math</a:t>
                      </a:r>
                    </a:p>
                  </a:txBody>
                  <a:tcPr/>
                </a:tc>
                <a:extLst>
                  <a:ext uri="{0D108BD9-81ED-4DB2-BD59-A6C34878D82A}">
                    <a16:rowId xmlns:a16="http://schemas.microsoft.com/office/drawing/2014/main" xmlns="" val="461348463"/>
                  </a:ext>
                </a:extLst>
              </a:tr>
              <a:tr h="370840">
                <a:tc>
                  <a:txBody>
                    <a:bodyPr/>
                    <a:lstStyle/>
                    <a:p>
                      <a:r>
                        <a:rPr lang="en-US" sz="1800" b="0" dirty="0"/>
                        <a:t>Spring Junior</a:t>
                      </a:r>
                    </a:p>
                  </a:txBody>
                  <a:tcPr/>
                </a:tc>
                <a:tc>
                  <a:txBody>
                    <a:bodyPr/>
                    <a:lstStyle/>
                    <a:p>
                      <a:r>
                        <a:rPr lang="en-US" sz="1800" b="0" dirty="0"/>
                        <a:t>13580320</a:t>
                      </a:r>
                    </a:p>
                  </a:txBody>
                  <a:tcPr/>
                </a:tc>
                <a:tc>
                  <a:txBody>
                    <a:bodyPr/>
                    <a:lstStyle/>
                    <a:p>
                      <a:r>
                        <a:rPr lang="en-US" sz="1800" b="0" dirty="0"/>
                        <a:t>IB Compute Science – LOTE</a:t>
                      </a:r>
                    </a:p>
                  </a:txBody>
                  <a:tcPr/>
                </a:tc>
                <a:tc>
                  <a:txBody>
                    <a:bodyPr/>
                    <a:lstStyle/>
                    <a:p>
                      <a:r>
                        <a:rPr lang="en-US" sz="1800" b="0" dirty="0"/>
                        <a:t>0.5</a:t>
                      </a:r>
                    </a:p>
                  </a:txBody>
                  <a:tcPr/>
                </a:tc>
                <a:tc>
                  <a:txBody>
                    <a:bodyPr/>
                    <a:lstStyle/>
                    <a:p>
                      <a:r>
                        <a:rPr lang="en-US" sz="1800" b="0" dirty="0"/>
                        <a:t>Languages other than English (LOTE)</a:t>
                      </a:r>
                    </a:p>
                  </a:txBody>
                  <a:tcPr/>
                </a:tc>
                <a:extLst>
                  <a:ext uri="{0D108BD9-81ED-4DB2-BD59-A6C34878D82A}">
                    <a16:rowId xmlns:a16="http://schemas.microsoft.com/office/drawing/2014/main" xmlns="" val="1127265819"/>
                  </a:ext>
                </a:extLst>
              </a:tr>
              <a:tr h="370840">
                <a:tc>
                  <a:txBody>
                    <a:bodyPr/>
                    <a:lstStyle/>
                    <a:p>
                      <a:r>
                        <a:rPr lang="en-US" sz="1800" b="0" dirty="0"/>
                        <a:t>Fall Senior</a:t>
                      </a:r>
                    </a:p>
                  </a:txBody>
                  <a:tcPr/>
                </a:tc>
                <a:tc>
                  <a:txBody>
                    <a:bodyPr/>
                    <a:lstStyle/>
                    <a:p>
                      <a:r>
                        <a:rPr lang="en-US" sz="1800" b="0" dirty="0"/>
                        <a:t>13580310</a:t>
                      </a:r>
                    </a:p>
                  </a:txBody>
                  <a:tcPr/>
                </a:tc>
                <a:tc>
                  <a:txBody>
                    <a:bodyPr/>
                    <a:lstStyle/>
                    <a:p>
                      <a:r>
                        <a:rPr lang="en-US" sz="1800" b="0" dirty="0"/>
                        <a:t>IB Computer Science – Math</a:t>
                      </a:r>
                    </a:p>
                  </a:txBody>
                  <a:tcPr/>
                </a:tc>
                <a:tc>
                  <a:txBody>
                    <a:bodyPr/>
                    <a:lstStyle/>
                    <a:p>
                      <a:r>
                        <a:rPr lang="en-US" sz="1800" b="0" dirty="0"/>
                        <a:t>0.5</a:t>
                      </a:r>
                    </a:p>
                  </a:txBody>
                  <a:tcPr/>
                </a:tc>
                <a:tc>
                  <a:txBody>
                    <a:bodyPr/>
                    <a:lstStyle/>
                    <a:p>
                      <a:r>
                        <a:rPr lang="en-US" sz="1800" b="0" dirty="0"/>
                        <a:t>Math</a:t>
                      </a:r>
                    </a:p>
                  </a:txBody>
                  <a:tcPr/>
                </a:tc>
                <a:extLst>
                  <a:ext uri="{0D108BD9-81ED-4DB2-BD59-A6C34878D82A}">
                    <a16:rowId xmlns:a16="http://schemas.microsoft.com/office/drawing/2014/main" xmlns="" val="1940746810"/>
                  </a:ext>
                </a:extLst>
              </a:tr>
              <a:tr h="370840">
                <a:tc>
                  <a:txBody>
                    <a:bodyPr/>
                    <a:lstStyle/>
                    <a:p>
                      <a:r>
                        <a:rPr lang="en-US" sz="1800" b="0" dirty="0"/>
                        <a:t>Spring Senior</a:t>
                      </a:r>
                    </a:p>
                  </a:txBody>
                  <a:tcPr/>
                </a:tc>
                <a:tc>
                  <a:txBody>
                    <a:bodyPr/>
                    <a:lstStyle/>
                    <a:p>
                      <a:r>
                        <a:rPr lang="en-US" sz="1800" b="0" dirty="0"/>
                        <a:t>13580320</a:t>
                      </a:r>
                    </a:p>
                  </a:txBody>
                  <a:tcPr/>
                </a:tc>
                <a:tc>
                  <a:txBody>
                    <a:bodyPr/>
                    <a:lstStyle/>
                    <a:p>
                      <a:r>
                        <a:rPr lang="en-US" sz="1800" b="0" dirty="0"/>
                        <a:t>IB Computer Science – LOTE</a:t>
                      </a:r>
                    </a:p>
                  </a:txBody>
                  <a:tcPr/>
                </a:tc>
                <a:tc>
                  <a:txBody>
                    <a:bodyPr/>
                    <a:lstStyle/>
                    <a:p>
                      <a:r>
                        <a:rPr lang="en-US" sz="1800" b="0" dirty="0"/>
                        <a:t>0.5</a:t>
                      </a:r>
                    </a:p>
                  </a:txBody>
                  <a:tcPr/>
                </a:tc>
                <a:tc>
                  <a:txBody>
                    <a:bodyPr/>
                    <a:lstStyle/>
                    <a:p>
                      <a:r>
                        <a:rPr lang="en-US" sz="1800" b="0" dirty="0"/>
                        <a:t>Languages other than English (LOTE)</a:t>
                      </a:r>
                    </a:p>
                  </a:txBody>
                  <a:tcPr/>
                </a:tc>
                <a:extLst>
                  <a:ext uri="{0D108BD9-81ED-4DB2-BD59-A6C34878D82A}">
                    <a16:rowId xmlns:a16="http://schemas.microsoft.com/office/drawing/2014/main" xmlns="" val="318107456"/>
                  </a:ext>
                </a:extLst>
              </a:tr>
            </a:tbl>
          </a:graphicData>
        </a:graphic>
      </p:graphicFrame>
      <p:pic>
        <p:nvPicPr>
          <p:cNvPr id="4" name="Content Placeholder 3">
            <a:extLst>
              <a:ext uri="{FF2B5EF4-FFF2-40B4-BE49-F238E27FC236}">
                <a16:creationId xmlns:a16="http://schemas.microsoft.com/office/drawing/2014/main" xmlns="" id="{CA01DD67-2267-7AB4-ED54-3E59C4361B2A}"/>
              </a:ext>
            </a:extLst>
          </p:cNvPr>
          <p:cNvPicPr>
            <a:picLocks noChangeAspect="1"/>
          </p:cNvPicPr>
          <p:nvPr/>
        </p:nvPicPr>
        <p:blipFill rotWithShape="1">
          <a:blip r:embed="rId2"/>
          <a:srcRect l="27975" t="64386" r="17308" b="24053"/>
          <a:stretch/>
        </p:blipFill>
        <p:spPr>
          <a:xfrm>
            <a:off x="786756" y="4801729"/>
            <a:ext cx="10747817" cy="1409982"/>
          </a:xfrm>
          <a:prstGeom prst="rect">
            <a:avLst/>
          </a:prstGeom>
        </p:spPr>
      </p:pic>
    </p:spTree>
    <p:extLst>
      <p:ext uri="{BB962C8B-B14F-4D97-AF65-F5344CB8AC3E}">
        <p14:creationId xmlns:p14="http://schemas.microsoft.com/office/powerpoint/2010/main" val="1591131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t="-19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B497DD-3B27-4F33-1559-13AD689ECA2B}"/>
              </a:ext>
            </a:extLst>
          </p:cNvPr>
          <p:cNvSpPr>
            <a:spLocks noGrp="1"/>
          </p:cNvSpPr>
          <p:nvPr>
            <p:ph type="title"/>
          </p:nvPr>
        </p:nvSpPr>
        <p:spPr>
          <a:xfrm>
            <a:off x="279400" y="806450"/>
            <a:ext cx="11766550" cy="690563"/>
          </a:xfrm>
        </p:spPr>
        <p:txBody>
          <a:bodyPr>
            <a:normAutofit fontScale="90000"/>
          </a:bodyPr>
          <a:lstStyle/>
          <a:p>
            <a:r>
              <a:rPr lang="en-US" sz="5300" b="1" dirty="0">
                <a:solidFill>
                  <a:srgbClr val="0070C0"/>
                </a:solidFill>
              </a:rPr>
              <a:t>8. Why is Theory of Knowledge (TOK) an innovative course?</a:t>
            </a:r>
            <a:br>
              <a:rPr lang="en-US" sz="5300" b="1" dirty="0">
                <a:solidFill>
                  <a:srgbClr val="0070C0"/>
                </a:solidFill>
              </a:rPr>
            </a:br>
            <a:endParaRPr lang="en-US" sz="5300" b="1" dirty="0">
              <a:solidFill>
                <a:srgbClr val="0070C0"/>
              </a:solidFill>
            </a:endParaRPr>
          </a:p>
        </p:txBody>
      </p:sp>
      <p:sp>
        <p:nvSpPr>
          <p:cNvPr id="3" name="Content Placeholder 2">
            <a:extLst>
              <a:ext uri="{FF2B5EF4-FFF2-40B4-BE49-F238E27FC236}">
                <a16:creationId xmlns:a16="http://schemas.microsoft.com/office/drawing/2014/main" xmlns="" id="{21DEB89D-01E7-1E4B-D759-13779D20A061}"/>
              </a:ext>
            </a:extLst>
          </p:cNvPr>
          <p:cNvSpPr>
            <a:spLocks noGrp="1"/>
          </p:cNvSpPr>
          <p:nvPr>
            <p:ph idx="1"/>
          </p:nvPr>
        </p:nvSpPr>
        <p:spPr>
          <a:xfrm>
            <a:off x="279400" y="1497013"/>
            <a:ext cx="10515600" cy="4756150"/>
          </a:xfrm>
        </p:spPr>
        <p:txBody>
          <a:bodyPr>
            <a:normAutofit/>
          </a:bodyPr>
          <a:lstStyle/>
          <a:p>
            <a:pPr>
              <a:lnSpc>
                <a:spcPct val="100000"/>
              </a:lnSpc>
              <a:spcBef>
                <a:spcPts val="1200"/>
              </a:spcBef>
            </a:pPr>
            <a:r>
              <a:rPr lang="en-US" sz="4000" dirty="0"/>
              <a:t>TEA determined TOK does not link to specific Texas Essential Knowledge and Skills.</a:t>
            </a:r>
          </a:p>
          <a:p>
            <a:pPr>
              <a:lnSpc>
                <a:spcPct val="100000"/>
              </a:lnSpc>
              <a:spcBef>
                <a:spcPts val="1200"/>
              </a:spcBef>
            </a:pPr>
            <a:r>
              <a:rPr lang="en-US" sz="4000" dirty="0"/>
              <a:t>Therefore, TEA designated TOK with an innovative course number.</a:t>
            </a:r>
          </a:p>
          <a:p>
            <a:pPr>
              <a:lnSpc>
                <a:spcPct val="100000"/>
              </a:lnSpc>
              <a:spcBef>
                <a:spcPts val="1200"/>
              </a:spcBef>
            </a:pPr>
            <a:r>
              <a:rPr lang="en-US" sz="4000" dirty="0"/>
              <a:t>Because it has an innovative course number, TOK counts as an elective and cannot be used to fulfill a specific graduation requirement.</a:t>
            </a:r>
          </a:p>
        </p:txBody>
      </p:sp>
    </p:spTree>
    <p:extLst>
      <p:ext uri="{BB962C8B-B14F-4D97-AF65-F5344CB8AC3E}">
        <p14:creationId xmlns:p14="http://schemas.microsoft.com/office/powerpoint/2010/main" val="3291937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t="-19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B497DD-3B27-4F33-1559-13AD689ECA2B}"/>
              </a:ext>
            </a:extLst>
          </p:cNvPr>
          <p:cNvSpPr>
            <a:spLocks noGrp="1"/>
          </p:cNvSpPr>
          <p:nvPr>
            <p:ph type="title"/>
          </p:nvPr>
        </p:nvSpPr>
        <p:spPr>
          <a:xfrm>
            <a:off x="279400" y="1079500"/>
            <a:ext cx="11766550" cy="690563"/>
          </a:xfrm>
        </p:spPr>
        <p:txBody>
          <a:bodyPr>
            <a:normAutofit fontScale="90000"/>
          </a:bodyPr>
          <a:lstStyle/>
          <a:p>
            <a:r>
              <a:rPr lang="en-US" sz="5300" b="1" dirty="0">
                <a:solidFill>
                  <a:srgbClr val="0070C0"/>
                </a:solidFill>
              </a:rPr>
              <a:t>9. Do TOK and IB Business Management need special approval by  the local school board?</a:t>
            </a:r>
            <a:br>
              <a:rPr lang="en-US" sz="5300" b="1" dirty="0">
                <a:solidFill>
                  <a:srgbClr val="0070C0"/>
                </a:solidFill>
              </a:rPr>
            </a:br>
            <a:endParaRPr lang="en-US" sz="5300" b="1" dirty="0">
              <a:solidFill>
                <a:srgbClr val="0070C0"/>
              </a:solidFill>
            </a:endParaRPr>
          </a:p>
        </p:txBody>
      </p:sp>
      <p:sp>
        <p:nvSpPr>
          <p:cNvPr id="3" name="Content Placeholder 2">
            <a:extLst>
              <a:ext uri="{FF2B5EF4-FFF2-40B4-BE49-F238E27FC236}">
                <a16:creationId xmlns:a16="http://schemas.microsoft.com/office/drawing/2014/main" xmlns="" id="{21DEB89D-01E7-1E4B-D759-13779D20A061}"/>
              </a:ext>
            </a:extLst>
          </p:cNvPr>
          <p:cNvSpPr>
            <a:spLocks noGrp="1"/>
          </p:cNvSpPr>
          <p:nvPr>
            <p:ph idx="1"/>
          </p:nvPr>
        </p:nvSpPr>
        <p:spPr>
          <a:xfrm>
            <a:off x="279400" y="2108200"/>
            <a:ext cx="10515600" cy="4368800"/>
          </a:xfrm>
        </p:spPr>
        <p:txBody>
          <a:bodyPr>
            <a:normAutofit/>
          </a:bodyPr>
          <a:lstStyle/>
          <a:p>
            <a:pPr marL="0" indent="0">
              <a:lnSpc>
                <a:spcPct val="100000"/>
              </a:lnSpc>
              <a:spcBef>
                <a:spcPts val="1200"/>
              </a:spcBef>
              <a:buNone/>
            </a:pPr>
            <a:r>
              <a:rPr lang="en-US" dirty="0"/>
              <a:t>TEA guidance states, </a:t>
            </a:r>
            <a:r>
              <a:rPr lang="en-US" sz="4000" dirty="0"/>
              <a:t>“</a:t>
            </a:r>
            <a:r>
              <a:rPr lang="en-US" sz="2800" dirty="0"/>
              <a:t>With the approval of the local board of trustees, school districts and open-enrollment charters may offer any state-approved innovative course for state elective credit only. Innovative courses may not meet any other specific graduation requirement. LEAs do not need to apply to TEA to offer an approved innovative course. Innovative courses are approved to meet certain </a:t>
            </a:r>
            <a:r>
              <a:rPr lang="en-US" sz="2800" dirty="0">
                <a:hlinkClick r:id="rId3"/>
              </a:rPr>
              <a:t>endorsement requirements</a:t>
            </a:r>
            <a:r>
              <a:rPr lang="en-US" sz="2800" dirty="0"/>
              <a:t> on the Foundation High School Program.” (source: </a:t>
            </a:r>
            <a:r>
              <a:rPr lang="en-US" sz="2800" dirty="0">
                <a:hlinkClick r:id="rId4"/>
              </a:rPr>
              <a:t>https://tea.texas.gov/academics/learning-support-and-programs/innovative-courses#Implementation</a:t>
            </a:r>
            <a:r>
              <a:rPr lang="en-US" sz="2800" dirty="0"/>
              <a:t>) </a:t>
            </a:r>
            <a:endParaRPr lang="en-US" sz="4000" dirty="0"/>
          </a:p>
        </p:txBody>
      </p:sp>
    </p:spTree>
    <p:extLst>
      <p:ext uri="{BB962C8B-B14F-4D97-AF65-F5344CB8AC3E}">
        <p14:creationId xmlns:p14="http://schemas.microsoft.com/office/powerpoint/2010/main" val="3424407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t="-19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B497DD-3B27-4F33-1559-13AD689ECA2B}"/>
              </a:ext>
            </a:extLst>
          </p:cNvPr>
          <p:cNvSpPr>
            <a:spLocks noGrp="1"/>
          </p:cNvSpPr>
          <p:nvPr>
            <p:ph type="title"/>
          </p:nvPr>
        </p:nvSpPr>
        <p:spPr>
          <a:xfrm>
            <a:off x="279400" y="1079500"/>
            <a:ext cx="11766550" cy="690563"/>
          </a:xfrm>
        </p:spPr>
        <p:txBody>
          <a:bodyPr>
            <a:normAutofit fontScale="90000"/>
          </a:bodyPr>
          <a:lstStyle/>
          <a:p>
            <a:r>
              <a:rPr lang="en-US" sz="5300" b="1" dirty="0">
                <a:solidFill>
                  <a:srgbClr val="0070C0"/>
                </a:solidFill>
              </a:rPr>
              <a:t>9. Do TOK and IB Business Management need special approval by  the local school board?</a:t>
            </a:r>
            <a:br>
              <a:rPr lang="en-US" sz="5300" b="1" dirty="0">
                <a:solidFill>
                  <a:srgbClr val="0070C0"/>
                </a:solidFill>
              </a:rPr>
            </a:br>
            <a:endParaRPr lang="en-US" sz="5300" b="1" dirty="0">
              <a:solidFill>
                <a:srgbClr val="0070C0"/>
              </a:solidFill>
            </a:endParaRPr>
          </a:p>
        </p:txBody>
      </p:sp>
      <p:sp>
        <p:nvSpPr>
          <p:cNvPr id="3" name="Content Placeholder 2">
            <a:extLst>
              <a:ext uri="{FF2B5EF4-FFF2-40B4-BE49-F238E27FC236}">
                <a16:creationId xmlns:a16="http://schemas.microsoft.com/office/drawing/2014/main" xmlns="" id="{21DEB89D-01E7-1E4B-D759-13779D20A061}"/>
              </a:ext>
            </a:extLst>
          </p:cNvPr>
          <p:cNvSpPr>
            <a:spLocks noGrp="1"/>
          </p:cNvSpPr>
          <p:nvPr>
            <p:ph idx="1"/>
          </p:nvPr>
        </p:nvSpPr>
        <p:spPr>
          <a:xfrm>
            <a:off x="279399" y="2108200"/>
            <a:ext cx="10598509" cy="4368800"/>
          </a:xfrm>
        </p:spPr>
        <p:txBody>
          <a:bodyPr>
            <a:normAutofit/>
          </a:bodyPr>
          <a:lstStyle/>
          <a:p>
            <a:pPr>
              <a:lnSpc>
                <a:spcPct val="100000"/>
              </a:lnSpc>
              <a:spcBef>
                <a:spcPts val="1200"/>
              </a:spcBef>
            </a:pPr>
            <a:r>
              <a:rPr lang="en-US" sz="4000" dirty="0"/>
              <a:t>Yes. If local school board policy and practice require individual approval of innovative courses.</a:t>
            </a:r>
          </a:p>
          <a:p>
            <a:pPr marL="0" indent="0">
              <a:lnSpc>
                <a:spcPct val="100000"/>
              </a:lnSpc>
              <a:spcBef>
                <a:spcPts val="1200"/>
              </a:spcBef>
              <a:buNone/>
            </a:pPr>
            <a:endParaRPr lang="en-US" sz="600" dirty="0"/>
          </a:p>
          <a:p>
            <a:pPr>
              <a:lnSpc>
                <a:spcPct val="100000"/>
              </a:lnSpc>
              <a:spcBef>
                <a:spcPts val="1200"/>
              </a:spcBef>
            </a:pPr>
            <a:r>
              <a:rPr lang="en-US" sz="4000" dirty="0"/>
              <a:t>No. If local school board policy and practice allow innovative courses to be approved as part of the annual approval of the high school course selection guide or list. </a:t>
            </a:r>
          </a:p>
        </p:txBody>
      </p:sp>
    </p:spTree>
    <p:extLst>
      <p:ext uri="{BB962C8B-B14F-4D97-AF65-F5344CB8AC3E}">
        <p14:creationId xmlns:p14="http://schemas.microsoft.com/office/powerpoint/2010/main" val="34472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t="-19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B497DD-3B27-4F33-1559-13AD689ECA2B}"/>
              </a:ext>
            </a:extLst>
          </p:cNvPr>
          <p:cNvSpPr>
            <a:spLocks noGrp="1"/>
          </p:cNvSpPr>
          <p:nvPr>
            <p:ph type="title"/>
          </p:nvPr>
        </p:nvSpPr>
        <p:spPr>
          <a:xfrm>
            <a:off x="279400" y="806450"/>
            <a:ext cx="11766550" cy="690563"/>
          </a:xfrm>
        </p:spPr>
        <p:txBody>
          <a:bodyPr>
            <a:normAutofit fontScale="90000"/>
          </a:bodyPr>
          <a:lstStyle/>
          <a:p>
            <a:r>
              <a:rPr lang="en-US" sz="5300" b="1" dirty="0">
                <a:solidFill>
                  <a:srgbClr val="0070C0"/>
                </a:solidFill>
              </a:rPr>
              <a:t>10. How does a DP Coordinator or administrator make sure PEIMS numbers are correct?</a:t>
            </a:r>
            <a:br>
              <a:rPr lang="en-US" sz="5300" b="1" dirty="0">
                <a:solidFill>
                  <a:srgbClr val="0070C0"/>
                </a:solidFill>
              </a:rPr>
            </a:br>
            <a:endParaRPr lang="en-US" sz="5300" b="1" dirty="0">
              <a:solidFill>
                <a:srgbClr val="0070C0"/>
              </a:solidFill>
            </a:endParaRPr>
          </a:p>
        </p:txBody>
      </p:sp>
      <p:sp>
        <p:nvSpPr>
          <p:cNvPr id="5" name="Content Placeholder 2">
            <a:extLst>
              <a:ext uri="{FF2B5EF4-FFF2-40B4-BE49-F238E27FC236}">
                <a16:creationId xmlns:a16="http://schemas.microsoft.com/office/drawing/2014/main" xmlns="" id="{4259B548-50C1-D9D4-4779-DD43DBE451EC}"/>
              </a:ext>
            </a:extLst>
          </p:cNvPr>
          <p:cNvSpPr txBox="1">
            <a:spLocks/>
          </p:cNvSpPr>
          <p:nvPr/>
        </p:nvSpPr>
        <p:spPr>
          <a:xfrm>
            <a:off x="222250" y="1689099"/>
            <a:ext cx="11899900" cy="52784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t>Understand the complexities around IB PEIMS numbers.</a:t>
            </a:r>
          </a:p>
          <a:p>
            <a:r>
              <a:rPr lang="en-US" sz="4000" dirty="0"/>
              <a:t>Know where to find the annually updated list of PEIMS numbers.</a:t>
            </a:r>
          </a:p>
          <a:p>
            <a:r>
              <a:rPr lang="en-US" sz="4000" dirty="0"/>
              <a:t>Make sure IB PEIMS numbers are used for IB classes</a:t>
            </a:r>
          </a:p>
          <a:p>
            <a:r>
              <a:rPr lang="en-US" sz="4000" dirty="0"/>
              <a:t>Be diligent so DP transcripts are correct.</a:t>
            </a:r>
          </a:p>
          <a:p>
            <a:r>
              <a:rPr lang="en-US" sz="4000" dirty="0"/>
              <a:t>Be diligent so TEA numbers for IB students </a:t>
            </a:r>
          </a:p>
          <a:p>
            <a:pPr marL="0" indent="0">
              <a:buNone/>
            </a:pPr>
            <a:r>
              <a:rPr lang="en-US" sz="4000" dirty="0"/>
              <a:t>   are correct.</a:t>
            </a:r>
          </a:p>
          <a:p>
            <a:endParaRPr lang="en-US" sz="4000" dirty="0"/>
          </a:p>
          <a:p>
            <a:endParaRPr lang="en-US" sz="4000" dirty="0"/>
          </a:p>
          <a:p>
            <a:endParaRPr lang="en-US" sz="4000" dirty="0"/>
          </a:p>
        </p:txBody>
      </p:sp>
    </p:spTree>
    <p:extLst>
      <p:ext uri="{BB962C8B-B14F-4D97-AF65-F5344CB8AC3E}">
        <p14:creationId xmlns:p14="http://schemas.microsoft.com/office/powerpoint/2010/main" val="2190572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t="-19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B497DD-3B27-4F33-1559-13AD689ECA2B}"/>
              </a:ext>
            </a:extLst>
          </p:cNvPr>
          <p:cNvSpPr>
            <a:spLocks noGrp="1"/>
          </p:cNvSpPr>
          <p:nvPr>
            <p:ph type="title"/>
          </p:nvPr>
        </p:nvSpPr>
        <p:spPr>
          <a:xfrm>
            <a:off x="361593" y="2815048"/>
            <a:ext cx="11766550" cy="690563"/>
          </a:xfrm>
        </p:spPr>
        <p:txBody>
          <a:bodyPr>
            <a:normAutofit fontScale="90000"/>
          </a:bodyPr>
          <a:lstStyle/>
          <a:p>
            <a:r>
              <a:rPr lang="en-US" sz="5300" b="1" dirty="0">
                <a:solidFill>
                  <a:srgbClr val="0070C0"/>
                </a:solidFill>
              </a:rPr>
              <a:t>11. What questions have not </a:t>
            </a:r>
            <a:r>
              <a:rPr lang="en-US" sz="5300" b="1">
                <a:solidFill>
                  <a:srgbClr val="0070C0"/>
                </a:solidFill>
              </a:rPr>
              <a:t>been answered?</a:t>
            </a:r>
            <a:r>
              <a:rPr lang="en-US" sz="5300" b="1" dirty="0">
                <a:solidFill>
                  <a:srgbClr val="0070C0"/>
                </a:solidFill>
              </a:rPr>
              <a:t/>
            </a:r>
            <a:br>
              <a:rPr lang="en-US" sz="5300" b="1" dirty="0">
                <a:solidFill>
                  <a:srgbClr val="0070C0"/>
                </a:solidFill>
              </a:rPr>
            </a:br>
            <a:endParaRPr lang="en-US" sz="5300" b="1" dirty="0">
              <a:solidFill>
                <a:srgbClr val="0070C0"/>
              </a:solidFill>
            </a:endParaRPr>
          </a:p>
        </p:txBody>
      </p:sp>
    </p:spTree>
    <p:extLst>
      <p:ext uri="{BB962C8B-B14F-4D97-AF65-F5344CB8AC3E}">
        <p14:creationId xmlns:p14="http://schemas.microsoft.com/office/powerpoint/2010/main" val="242646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t="-19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B497DD-3B27-4F33-1559-13AD689ECA2B}"/>
              </a:ext>
            </a:extLst>
          </p:cNvPr>
          <p:cNvSpPr>
            <a:spLocks noGrp="1"/>
          </p:cNvSpPr>
          <p:nvPr>
            <p:ph type="title"/>
          </p:nvPr>
        </p:nvSpPr>
        <p:spPr>
          <a:xfrm>
            <a:off x="44450" y="0"/>
            <a:ext cx="10515600" cy="1325563"/>
          </a:xfrm>
        </p:spPr>
        <p:txBody>
          <a:bodyPr>
            <a:normAutofit/>
          </a:bodyPr>
          <a:lstStyle/>
          <a:p>
            <a:r>
              <a:rPr lang="en-US" sz="7200" b="1" dirty="0">
                <a:solidFill>
                  <a:srgbClr val="0070C0"/>
                </a:solidFill>
              </a:rPr>
              <a:t>10 Guiding Questions:</a:t>
            </a:r>
          </a:p>
        </p:txBody>
      </p:sp>
      <p:sp>
        <p:nvSpPr>
          <p:cNvPr id="3" name="Content Placeholder 2">
            <a:extLst>
              <a:ext uri="{FF2B5EF4-FFF2-40B4-BE49-F238E27FC236}">
                <a16:creationId xmlns:a16="http://schemas.microsoft.com/office/drawing/2014/main" xmlns="" id="{21DEB89D-01E7-1E4B-D759-13779D20A061}"/>
              </a:ext>
            </a:extLst>
          </p:cNvPr>
          <p:cNvSpPr>
            <a:spLocks noGrp="1"/>
          </p:cNvSpPr>
          <p:nvPr>
            <p:ph idx="1"/>
          </p:nvPr>
        </p:nvSpPr>
        <p:spPr>
          <a:xfrm>
            <a:off x="209550" y="1133474"/>
            <a:ext cx="11023600" cy="5476876"/>
          </a:xfrm>
        </p:spPr>
        <p:txBody>
          <a:bodyPr>
            <a:normAutofit fontScale="25000" lnSpcReduction="20000"/>
          </a:bodyPr>
          <a:lstStyle/>
          <a:p>
            <a:pPr marL="514350" indent="-514350">
              <a:lnSpc>
                <a:spcPct val="100000"/>
              </a:lnSpc>
              <a:spcBef>
                <a:spcPts val="1200"/>
              </a:spcBef>
              <a:buFont typeface="+mj-lt"/>
              <a:buAutoNum type="arabicPeriod"/>
            </a:pPr>
            <a:r>
              <a:rPr lang="en-US" sz="10400" dirty="0"/>
              <a:t>What are PEIMS numbers?</a:t>
            </a:r>
          </a:p>
          <a:p>
            <a:pPr marL="514350" indent="-514350">
              <a:lnSpc>
                <a:spcPct val="100000"/>
              </a:lnSpc>
              <a:spcBef>
                <a:spcPts val="1200"/>
              </a:spcBef>
              <a:buFont typeface="+mj-lt"/>
              <a:buAutoNum type="arabicPeriod"/>
            </a:pPr>
            <a:r>
              <a:rPr lang="en-US" sz="10400" dirty="0"/>
              <a:t>Who usually deals with PEIMS numbers?</a:t>
            </a:r>
          </a:p>
          <a:p>
            <a:pPr marL="514350" indent="-514350">
              <a:lnSpc>
                <a:spcPct val="100000"/>
              </a:lnSpc>
              <a:spcBef>
                <a:spcPts val="1200"/>
              </a:spcBef>
              <a:buFont typeface="+mj-lt"/>
              <a:buAutoNum type="arabicPeriod"/>
            </a:pPr>
            <a:r>
              <a:rPr lang="en-US" sz="10400" dirty="0"/>
              <a:t>Why are PEIMS numbers important?</a:t>
            </a:r>
          </a:p>
          <a:p>
            <a:pPr marL="514350" indent="-514350">
              <a:lnSpc>
                <a:spcPct val="100000"/>
              </a:lnSpc>
              <a:spcBef>
                <a:spcPts val="1200"/>
              </a:spcBef>
              <a:buFont typeface="+mj-lt"/>
              <a:buAutoNum type="arabicPeriod"/>
            </a:pPr>
            <a:r>
              <a:rPr lang="en-US" sz="10400" dirty="0"/>
              <a:t>What PEIMS numbers are used for IB Diploma Programme (DP) courses?</a:t>
            </a:r>
          </a:p>
          <a:p>
            <a:pPr marL="514350" indent="-514350">
              <a:lnSpc>
                <a:spcPct val="100000"/>
              </a:lnSpc>
              <a:spcBef>
                <a:spcPts val="1200"/>
              </a:spcBef>
              <a:buFont typeface="+mj-lt"/>
              <a:buAutoNum type="arabicPeriod"/>
            </a:pPr>
            <a:r>
              <a:rPr lang="en-US" sz="10400" dirty="0"/>
              <a:t>Why is there only 1 PEIMS number for DP courses lasting 2 years?</a:t>
            </a:r>
          </a:p>
          <a:p>
            <a:pPr marL="514350" indent="-514350">
              <a:lnSpc>
                <a:spcPct val="100000"/>
              </a:lnSpc>
              <a:spcBef>
                <a:spcPts val="1200"/>
              </a:spcBef>
              <a:buFont typeface="+mj-lt"/>
              <a:buAutoNum type="arabicPeriod"/>
            </a:pPr>
            <a:r>
              <a:rPr lang="en-US" sz="10400" dirty="0"/>
              <a:t>What about co-seated classes?</a:t>
            </a:r>
          </a:p>
          <a:p>
            <a:pPr marL="514350" indent="-514350">
              <a:lnSpc>
                <a:spcPct val="100000"/>
              </a:lnSpc>
              <a:spcBef>
                <a:spcPts val="1200"/>
              </a:spcBef>
              <a:buFont typeface="+mj-lt"/>
              <a:buAutoNum type="arabicPeriod"/>
            </a:pPr>
            <a:r>
              <a:rPr lang="en-US" sz="10400" dirty="0"/>
              <a:t>How is DP Computer Science credited on the student’s graduation plan?</a:t>
            </a:r>
          </a:p>
          <a:p>
            <a:pPr marL="514350" indent="-514350">
              <a:lnSpc>
                <a:spcPct val="100000"/>
              </a:lnSpc>
              <a:spcBef>
                <a:spcPts val="1200"/>
              </a:spcBef>
              <a:buFont typeface="+mj-lt"/>
              <a:buAutoNum type="arabicPeriod"/>
            </a:pPr>
            <a:r>
              <a:rPr lang="en-US" sz="10400" dirty="0"/>
              <a:t>Why is Theory of Knowledge (TOK) an innovative course?</a:t>
            </a:r>
          </a:p>
          <a:p>
            <a:pPr marL="514350" indent="-514350">
              <a:lnSpc>
                <a:spcPct val="100000"/>
              </a:lnSpc>
              <a:spcBef>
                <a:spcPts val="1200"/>
              </a:spcBef>
              <a:buFont typeface="+mj-lt"/>
              <a:buAutoNum type="arabicPeriod"/>
            </a:pPr>
            <a:r>
              <a:rPr lang="en-US" sz="10400" dirty="0"/>
              <a:t>Does TOK need special approval by the local school board?</a:t>
            </a:r>
          </a:p>
          <a:p>
            <a:pPr marL="514350" indent="-514350">
              <a:lnSpc>
                <a:spcPct val="100000"/>
              </a:lnSpc>
              <a:spcBef>
                <a:spcPts val="1200"/>
              </a:spcBef>
              <a:buFont typeface="+mj-lt"/>
              <a:buAutoNum type="arabicPeriod"/>
            </a:pPr>
            <a:r>
              <a:rPr lang="en-US" sz="10400" dirty="0"/>
              <a:t>How does a DP Coordinator or administrator make sure PEIMS </a:t>
            </a:r>
          </a:p>
          <a:p>
            <a:pPr marL="0" indent="0">
              <a:lnSpc>
                <a:spcPct val="100000"/>
              </a:lnSpc>
              <a:spcBef>
                <a:spcPts val="1200"/>
              </a:spcBef>
              <a:buNone/>
            </a:pPr>
            <a:r>
              <a:rPr lang="en-US" sz="10400" dirty="0"/>
              <a:t>       numbers are correct?</a:t>
            </a:r>
          </a:p>
          <a:p>
            <a:pPr marL="0" indent="0">
              <a:lnSpc>
                <a:spcPct val="100000"/>
              </a:lnSpc>
              <a:spcBef>
                <a:spcPts val="1200"/>
              </a:spcBef>
              <a:buNone/>
            </a:pPr>
            <a:r>
              <a:rPr lang="en-US" sz="10400" dirty="0"/>
              <a:t>11. What questions have not been answered?</a:t>
            </a:r>
          </a:p>
          <a:p>
            <a:endParaRPr lang="en-US" dirty="0"/>
          </a:p>
        </p:txBody>
      </p:sp>
    </p:spTree>
    <p:extLst>
      <p:ext uri="{BB962C8B-B14F-4D97-AF65-F5344CB8AC3E}">
        <p14:creationId xmlns:p14="http://schemas.microsoft.com/office/powerpoint/2010/main" val="1731820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t="-19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B497DD-3B27-4F33-1559-13AD689ECA2B}"/>
              </a:ext>
            </a:extLst>
          </p:cNvPr>
          <p:cNvSpPr>
            <a:spLocks noGrp="1"/>
          </p:cNvSpPr>
          <p:nvPr>
            <p:ph type="title"/>
          </p:nvPr>
        </p:nvSpPr>
        <p:spPr>
          <a:xfrm>
            <a:off x="44450" y="0"/>
            <a:ext cx="10515600" cy="1325563"/>
          </a:xfrm>
        </p:spPr>
        <p:txBody>
          <a:bodyPr>
            <a:normAutofit/>
          </a:bodyPr>
          <a:lstStyle/>
          <a:p>
            <a:r>
              <a:rPr lang="en-US" sz="4800" b="1" dirty="0">
                <a:solidFill>
                  <a:srgbClr val="0070C0"/>
                </a:solidFill>
              </a:rPr>
              <a:t>1. What are PEIMS numbers?</a:t>
            </a:r>
          </a:p>
        </p:txBody>
      </p:sp>
      <p:sp>
        <p:nvSpPr>
          <p:cNvPr id="3" name="Content Placeholder 2">
            <a:extLst>
              <a:ext uri="{FF2B5EF4-FFF2-40B4-BE49-F238E27FC236}">
                <a16:creationId xmlns:a16="http://schemas.microsoft.com/office/drawing/2014/main" xmlns="" id="{21DEB89D-01E7-1E4B-D759-13779D20A061}"/>
              </a:ext>
            </a:extLst>
          </p:cNvPr>
          <p:cNvSpPr>
            <a:spLocks noGrp="1"/>
          </p:cNvSpPr>
          <p:nvPr>
            <p:ph idx="1"/>
          </p:nvPr>
        </p:nvSpPr>
        <p:spPr>
          <a:xfrm>
            <a:off x="209550" y="1206500"/>
            <a:ext cx="10445750" cy="5499100"/>
          </a:xfrm>
        </p:spPr>
        <p:txBody>
          <a:bodyPr>
            <a:normAutofit/>
          </a:bodyPr>
          <a:lstStyle/>
          <a:p>
            <a:pPr>
              <a:lnSpc>
                <a:spcPct val="100000"/>
              </a:lnSpc>
              <a:spcBef>
                <a:spcPts val="1200"/>
              </a:spcBef>
            </a:pPr>
            <a:r>
              <a:rPr lang="en-US" sz="3600" dirty="0"/>
              <a:t>Number assigned by the Texas Education Agency (TEA) for every course completed by a student in a Texas public school from early childhood through graduation.</a:t>
            </a:r>
          </a:p>
          <a:p>
            <a:pPr>
              <a:lnSpc>
                <a:spcPct val="100000"/>
              </a:lnSpc>
              <a:spcBef>
                <a:spcPts val="1200"/>
              </a:spcBef>
            </a:pPr>
            <a:r>
              <a:rPr lang="en-US" sz="3600" dirty="0"/>
              <a:t>The PEIMS numbers create the student’s individual academic record.</a:t>
            </a:r>
          </a:p>
          <a:p>
            <a:pPr>
              <a:lnSpc>
                <a:spcPct val="100000"/>
              </a:lnSpc>
              <a:spcBef>
                <a:spcPts val="1200"/>
              </a:spcBef>
            </a:pPr>
            <a:r>
              <a:rPr lang="en-US" sz="3600" dirty="0"/>
              <a:t>For high school students, the academic record becomes the student’s transcript.</a:t>
            </a:r>
          </a:p>
          <a:p>
            <a:pPr>
              <a:lnSpc>
                <a:spcPct val="100000"/>
              </a:lnSpc>
              <a:spcBef>
                <a:spcPts val="1200"/>
              </a:spcBef>
            </a:pPr>
            <a:r>
              <a:rPr lang="en-US" sz="3600" dirty="0"/>
              <a:t>Sometimes called “service-ID” number</a:t>
            </a:r>
          </a:p>
        </p:txBody>
      </p:sp>
    </p:spTree>
    <p:extLst>
      <p:ext uri="{BB962C8B-B14F-4D97-AF65-F5344CB8AC3E}">
        <p14:creationId xmlns:p14="http://schemas.microsoft.com/office/powerpoint/2010/main" val="567785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t="-19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B497DD-3B27-4F33-1559-13AD689ECA2B}"/>
              </a:ext>
            </a:extLst>
          </p:cNvPr>
          <p:cNvSpPr>
            <a:spLocks noGrp="1"/>
          </p:cNvSpPr>
          <p:nvPr>
            <p:ph type="title"/>
          </p:nvPr>
        </p:nvSpPr>
        <p:spPr>
          <a:xfrm>
            <a:off x="146050" y="222250"/>
            <a:ext cx="11766550" cy="690563"/>
          </a:xfrm>
        </p:spPr>
        <p:txBody>
          <a:bodyPr>
            <a:normAutofit fontScale="90000"/>
          </a:bodyPr>
          <a:lstStyle/>
          <a:p>
            <a:r>
              <a:rPr lang="en-US" sz="5300" b="1" dirty="0">
                <a:solidFill>
                  <a:srgbClr val="0070C0"/>
                </a:solidFill>
              </a:rPr>
              <a:t>2. Who usually deals with PEIMS numbers?</a:t>
            </a:r>
            <a:endParaRPr lang="en-US" sz="7200" b="1" dirty="0">
              <a:solidFill>
                <a:srgbClr val="0070C0"/>
              </a:solidFill>
            </a:endParaRPr>
          </a:p>
        </p:txBody>
      </p:sp>
      <p:sp>
        <p:nvSpPr>
          <p:cNvPr id="3" name="Content Placeholder 2">
            <a:extLst>
              <a:ext uri="{FF2B5EF4-FFF2-40B4-BE49-F238E27FC236}">
                <a16:creationId xmlns:a16="http://schemas.microsoft.com/office/drawing/2014/main" xmlns="" id="{21DEB89D-01E7-1E4B-D759-13779D20A061}"/>
              </a:ext>
            </a:extLst>
          </p:cNvPr>
          <p:cNvSpPr>
            <a:spLocks noGrp="1"/>
          </p:cNvSpPr>
          <p:nvPr>
            <p:ph idx="1"/>
          </p:nvPr>
        </p:nvSpPr>
        <p:spPr>
          <a:xfrm>
            <a:off x="279400" y="1000124"/>
            <a:ext cx="10515600" cy="5476876"/>
          </a:xfrm>
        </p:spPr>
        <p:txBody>
          <a:bodyPr>
            <a:normAutofit lnSpcReduction="10000"/>
          </a:bodyPr>
          <a:lstStyle/>
          <a:p>
            <a:r>
              <a:rPr lang="en-US" sz="4000" dirty="0"/>
              <a:t>Administrator creating the master schedule.</a:t>
            </a:r>
          </a:p>
          <a:p>
            <a:r>
              <a:rPr lang="en-US" sz="4000" dirty="0"/>
              <a:t>Data clerk entering the master schedule.</a:t>
            </a:r>
          </a:p>
          <a:p>
            <a:r>
              <a:rPr lang="en-US" sz="4000" dirty="0"/>
              <a:t>Counselors entering student choices or making schedule changes.</a:t>
            </a:r>
          </a:p>
          <a:p>
            <a:r>
              <a:rPr lang="en-US" sz="4000" dirty="0"/>
              <a:t>Without direct DP experience, the wrong PEIMS numbers or confusion about TEA approval of IB courses often happens.</a:t>
            </a:r>
          </a:p>
          <a:p>
            <a:r>
              <a:rPr lang="en-US" sz="4000" dirty="0"/>
              <a:t>DP Coordinators need to understand PEIMS numbers to prevent issues for DP students.</a:t>
            </a:r>
          </a:p>
          <a:p>
            <a:endParaRPr lang="en-US" sz="4000" dirty="0"/>
          </a:p>
        </p:txBody>
      </p:sp>
    </p:spTree>
    <p:extLst>
      <p:ext uri="{BB962C8B-B14F-4D97-AF65-F5344CB8AC3E}">
        <p14:creationId xmlns:p14="http://schemas.microsoft.com/office/powerpoint/2010/main" val="3837038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t="-19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B497DD-3B27-4F33-1559-13AD689ECA2B}"/>
              </a:ext>
            </a:extLst>
          </p:cNvPr>
          <p:cNvSpPr>
            <a:spLocks noGrp="1"/>
          </p:cNvSpPr>
          <p:nvPr>
            <p:ph type="title"/>
          </p:nvPr>
        </p:nvSpPr>
        <p:spPr>
          <a:xfrm>
            <a:off x="146050" y="222250"/>
            <a:ext cx="11766550" cy="690563"/>
          </a:xfrm>
        </p:spPr>
        <p:txBody>
          <a:bodyPr>
            <a:normAutofit fontScale="90000"/>
          </a:bodyPr>
          <a:lstStyle/>
          <a:p>
            <a:r>
              <a:rPr lang="en-US" sz="5300" b="1" dirty="0">
                <a:solidFill>
                  <a:srgbClr val="0070C0"/>
                </a:solidFill>
              </a:rPr>
              <a:t>3. Why are PEIMS numbers important?</a:t>
            </a:r>
            <a:endParaRPr lang="en-US" sz="7200" b="1" dirty="0">
              <a:solidFill>
                <a:srgbClr val="0070C0"/>
              </a:solidFill>
            </a:endParaRPr>
          </a:p>
        </p:txBody>
      </p:sp>
      <p:sp>
        <p:nvSpPr>
          <p:cNvPr id="3" name="Content Placeholder 2">
            <a:extLst>
              <a:ext uri="{FF2B5EF4-FFF2-40B4-BE49-F238E27FC236}">
                <a16:creationId xmlns:a16="http://schemas.microsoft.com/office/drawing/2014/main" xmlns="" id="{21DEB89D-01E7-1E4B-D759-13779D20A061}"/>
              </a:ext>
            </a:extLst>
          </p:cNvPr>
          <p:cNvSpPr>
            <a:spLocks noGrp="1"/>
          </p:cNvSpPr>
          <p:nvPr>
            <p:ph idx="1"/>
          </p:nvPr>
        </p:nvSpPr>
        <p:spPr>
          <a:xfrm>
            <a:off x="323850" y="1355724"/>
            <a:ext cx="10515600" cy="4708526"/>
          </a:xfrm>
        </p:spPr>
        <p:txBody>
          <a:bodyPr>
            <a:normAutofit/>
          </a:bodyPr>
          <a:lstStyle/>
          <a:p>
            <a:pPr>
              <a:lnSpc>
                <a:spcPct val="100000"/>
              </a:lnSpc>
              <a:spcBef>
                <a:spcPts val="1200"/>
              </a:spcBef>
            </a:pPr>
            <a:r>
              <a:rPr lang="en-US" sz="4000" dirty="0"/>
              <a:t>DP students need </a:t>
            </a:r>
            <a:r>
              <a:rPr lang="en-US" sz="4000" dirty="0">
                <a:highlight>
                  <a:srgbClr val="FFFF00"/>
                </a:highlight>
              </a:rPr>
              <a:t>accurate transcripts </a:t>
            </a:r>
            <a:r>
              <a:rPr lang="en-US" sz="4000" dirty="0"/>
              <a:t>when applying to university or for scholarships.</a:t>
            </a:r>
          </a:p>
          <a:p>
            <a:pPr>
              <a:lnSpc>
                <a:spcPct val="100000"/>
              </a:lnSpc>
              <a:spcBef>
                <a:spcPts val="1200"/>
              </a:spcBef>
            </a:pPr>
            <a:r>
              <a:rPr lang="en-US" sz="4000" dirty="0"/>
              <a:t> IB schools need for TEA to have an accurate </a:t>
            </a:r>
            <a:r>
              <a:rPr lang="en-US" sz="4000" dirty="0">
                <a:highlight>
                  <a:srgbClr val="FFFF00"/>
                </a:highlight>
              </a:rPr>
              <a:t>record of the number of students </a:t>
            </a:r>
            <a:r>
              <a:rPr lang="en-US" sz="4000" dirty="0"/>
              <a:t>in IB courses.</a:t>
            </a:r>
          </a:p>
          <a:p>
            <a:pPr>
              <a:lnSpc>
                <a:spcPct val="100000"/>
              </a:lnSpc>
              <a:spcBef>
                <a:spcPts val="1200"/>
              </a:spcBef>
            </a:pPr>
            <a:r>
              <a:rPr lang="en-US" sz="4000" dirty="0">
                <a:highlight>
                  <a:srgbClr val="FFFF00"/>
                </a:highlight>
              </a:rPr>
              <a:t>Extra funding </a:t>
            </a:r>
            <a:r>
              <a:rPr lang="en-US" sz="4000" dirty="0"/>
              <a:t>for CATE courses depends on the accuracy of the PEIMS numbers submitted by the school and district.</a:t>
            </a:r>
          </a:p>
        </p:txBody>
      </p:sp>
    </p:spTree>
    <p:extLst>
      <p:ext uri="{BB962C8B-B14F-4D97-AF65-F5344CB8AC3E}">
        <p14:creationId xmlns:p14="http://schemas.microsoft.com/office/powerpoint/2010/main" val="2827481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t="-19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B497DD-3B27-4F33-1559-13AD689ECA2B}"/>
              </a:ext>
            </a:extLst>
          </p:cNvPr>
          <p:cNvSpPr>
            <a:spLocks noGrp="1"/>
          </p:cNvSpPr>
          <p:nvPr>
            <p:ph type="title"/>
          </p:nvPr>
        </p:nvSpPr>
        <p:spPr>
          <a:xfrm>
            <a:off x="165100" y="508000"/>
            <a:ext cx="11766550" cy="690563"/>
          </a:xfrm>
        </p:spPr>
        <p:txBody>
          <a:bodyPr>
            <a:normAutofit fontScale="90000"/>
          </a:bodyPr>
          <a:lstStyle/>
          <a:p>
            <a:r>
              <a:rPr lang="en-US" sz="5300" b="1" dirty="0">
                <a:solidFill>
                  <a:srgbClr val="0070C0"/>
                </a:solidFill>
              </a:rPr>
              <a:t>4. What PEIMS numbers are used for DP courses?</a:t>
            </a:r>
            <a:endParaRPr lang="en-US" sz="7200" b="1" dirty="0">
              <a:solidFill>
                <a:srgbClr val="0070C0"/>
              </a:solidFill>
            </a:endParaRPr>
          </a:p>
        </p:txBody>
      </p:sp>
      <p:sp>
        <p:nvSpPr>
          <p:cNvPr id="3" name="Content Placeholder 2">
            <a:extLst>
              <a:ext uri="{FF2B5EF4-FFF2-40B4-BE49-F238E27FC236}">
                <a16:creationId xmlns:a16="http://schemas.microsoft.com/office/drawing/2014/main" xmlns="" id="{21DEB89D-01E7-1E4B-D759-13779D20A061}"/>
              </a:ext>
            </a:extLst>
          </p:cNvPr>
          <p:cNvSpPr>
            <a:spLocks noGrp="1"/>
          </p:cNvSpPr>
          <p:nvPr>
            <p:ph idx="1"/>
          </p:nvPr>
        </p:nvSpPr>
        <p:spPr>
          <a:xfrm>
            <a:off x="260350" y="1527174"/>
            <a:ext cx="10515600" cy="5470526"/>
          </a:xfrm>
        </p:spPr>
        <p:txBody>
          <a:bodyPr>
            <a:normAutofit/>
          </a:bodyPr>
          <a:lstStyle/>
          <a:p>
            <a:r>
              <a:rPr lang="en-US" sz="4000" dirty="0"/>
              <a:t>All PEIMS numbers are found in the annual C022 Data Table. </a:t>
            </a:r>
            <a:r>
              <a:rPr lang="en-US" sz="4000" dirty="0">
                <a:hlinkClick r:id="rId3"/>
              </a:rPr>
              <a:t>https://tealprod.tea.state.tx.us/TWEDS/103/0/0/0/CodeTable</a:t>
            </a:r>
            <a:r>
              <a:rPr lang="en-US" sz="4000" dirty="0"/>
              <a:t> </a:t>
            </a:r>
          </a:p>
          <a:p>
            <a:endParaRPr lang="en-US" sz="4000" dirty="0"/>
          </a:p>
          <a:p>
            <a:endParaRPr lang="en-US" sz="4000" dirty="0"/>
          </a:p>
        </p:txBody>
      </p:sp>
      <p:pic>
        <p:nvPicPr>
          <p:cNvPr id="5" name="Picture 4">
            <a:extLst>
              <a:ext uri="{FF2B5EF4-FFF2-40B4-BE49-F238E27FC236}">
                <a16:creationId xmlns:a16="http://schemas.microsoft.com/office/drawing/2014/main" xmlns="" id="{8B58C6D1-C047-CFCD-3BC8-166480DE463D}"/>
              </a:ext>
            </a:extLst>
          </p:cNvPr>
          <p:cNvPicPr>
            <a:picLocks noChangeAspect="1"/>
          </p:cNvPicPr>
          <p:nvPr/>
        </p:nvPicPr>
        <p:blipFill rotWithShape="1">
          <a:blip r:embed="rId4"/>
          <a:srcRect t="15238"/>
          <a:stretch/>
        </p:blipFill>
        <p:spPr>
          <a:xfrm>
            <a:off x="4046074" y="3507376"/>
            <a:ext cx="5352652" cy="2933933"/>
          </a:xfrm>
          <a:prstGeom prst="rect">
            <a:avLst/>
          </a:prstGeom>
        </p:spPr>
      </p:pic>
    </p:spTree>
    <p:extLst>
      <p:ext uri="{BB962C8B-B14F-4D97-AF65-F5344CB8AC3E}">
        <p14:creationId xmlns:p14="http://schemas.microsoft.com/office/powerpoint/2010/main" val="476362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BF18DA02-1084-F64E-DC18-53E64BF9D6E7}"/>
              </a:ext>
            </a:extLst>
          </p:cNvPr>
          <p:cNvPicPr>
            <a:picLocks noChangeAspect="1"/>
          </p:cNvPicPr>
          <p:nvPr/>
        </p:nvPicPr>
        <p:blipFill rotWithShape="1">
          <a:blip r:embed="rId2"/>
          <a:srcRect l="15322" t="28286" r="20136" b="16571"/>
          <a:stretch/>
        </p:blipFill>
        <p:spPr>
          <a:xfrm>
            <a:off x="1751" y="0"/>
            <a:ext cx="12444355" cy="6921500"/>
          </a:xfrm>
          <a:prstGeom prst="rect">
            <a:avLst/>
          </a:prstGeom>
        </p:spPr>
      </p:pic>
    </p:spTree>
    <p:extLst>
      <p:ext uri="{BB962C8B-B14F-4D97-AF65-F5344CB8AC3E}">
        <p14:creationId xmlns:p14="http://schemas.microsoft.com/office/powerpoint/2010/main" val="1289517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B497DD-3B27-4F33-1559-13AD689ECA2B}"/>
              </a:ext>
            </a:extLst>
          </p:cNvPr>
          <p:cNvSpPr>
            <a:spLocks noGrp="1"/>
          </p:cNvSpPr>
          <p:nvPr>
            <p:ph type="title"/>
          </p:nvPr>
        </p:nvSpPr>
        <p:spPr>
          <a:xfrm>
            <a:off x="165100" y="508000"/>
            <a:ext cx="11766550" cy="690563"/>
          </a:xfrm>
        </p:spPr>
        <p:txBody>
          <a:bodyPr>
            <a:normAutofit fontScale="90000"/>
          </a:bodyPr>
          <a:lstStyle/>
          <a:p>
            <a:r>
              <a:rPr lang="en-US" sz="5300" b="1" dirty="0">
                <a:solidFill>
                  <a:srgbClr val="0070C0"/>
                </a:solidFill>
              </a:rPr>
              <a:t>4. What PEIMS numbers are used for DP courses?</a:t>
            </a:r>
            <a:endParaRPr lang="en-US" sz="7200" b="1" dirty="0">
              <a:solidFill>
                <a:srgbClr val="0070C0"/>
              </a:solidFill>
            </a:endParaRPr>
          </a:p>
        </p:txBody>
      </p:sp>
      <p:sp>
        <p:nvSpPr>
          <p:cNvPr id="3" name="Content Placeholder 2">
            <a:extLst>
              <a:ext uri="{FF2B5EF4-FFF2-40B4-BE49-F238E27FC236}">
                <a16:creationId xmlns:a16="http://schemas.microsoft.com/office/drawing/2014/main" xmlns="" id="{21DEB89D-01E7-1E4B-D759-13779D20A061}"/>
              </a:ext>
            </a:extLst>
          </p:cNvPr>
          <p:cNvSpPr>
            <a:spLocks noGrp="1"/>
          </p:cNvSpPr>
          <p:nvPr>
            <p:ph idx="1"/>
          </p:nvPr>
        </p:nvSpPr>
        <p:spPr>
          <a:xfrm>
            <a:off x="260350" y="1527174"/>
            <a:ext cx="3708400" cy="5470526"/>
          </a:xfrm>
        </p:spPr>
        <p:txBody>
          <a:bodyPr>
            <a:normAutofit lnSpcReduction="10000"/>
          </a:bodyPr>
          <a:lstStyle/>
          <a:p>
            <a:r>
              <a:rPr lang="en-US" sz="4000" dirty="0"/>
              <a:t>Open the C022 table and scroll to the IB section.</a:t>
            </a:r>
          </a:p>
          <a:p>
            <a:r>
              <a:rPr lang="en-US" sz="4000" dirty="0"/>
              <a:t>The sections can be highlighted, copied, and pasted into Excel or Word.</a:t>
            </a:r>
          </a:p>
          <a:p>
            <a:endParaRPr lang="en-US" sz="4000" dirty="0"/>
          </a:p>
          <a:p>
            <a:endParaRPr lang="en-US" sz="4000" dirty="0"/>
          </a:p>
          <a:p>
            <a:endParaRPr lang="en-US" sz="4000" dirty="0"/>
          </a:p>
        </p:txBody>
      </p:sp>
      <p:pic>
        <p:nvPicPr>
          <p:cNvPr id="6" name="Picture 5">
            <a:extLst>
              <a:ext uri="{FF2B5EF4-FFF2-40B4-BE49-F238E27FC236}">
                <a16:creationId xmlns:a16="http://schemas.microsoft.com/office/drawing/2014/main" xmlns="" id="{BF1CDA27-0A39-38A1-99F3-26FC9253D21F}"/>
              </a:ext>
            </a:extLst>
          </p:cNvPr>
          <p:cNvPicPr>
            <a:picLocks noChangeAspect="1"/>
          </p:cNvPicPr>
          <p:nvPr/>
        </p:nvPicPr>
        <p:blipFill rotWithShape="1">
          <a:blip r:embed="rId2"/>
          <a:srcRect t="16482"/>
          <a:stretch/>
        </p:blipFill>
        <p:spPr>
          <a:xfrm>
            <a:off x="3843071" y="1739900"/>
            <a:ext cx="8253681" cy="4457700"/>
          </a:xfrm>
          <a:prstGeom prst="rect">
            <a:avLst/>
          </a:prstGeom>
        </p:spPr>
      </p:pic>
    </p:spTree>
    <p:extLst>
      <p:ext uri="{BB962C8B-B14F-4D97-AF65-F5344CB8AC3E}">
        <p14:creationId xmlns:p14="http://schemas.microsoft.com/office/powerpoint/2010/main" val="2776303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B497DD-3B27-4F33-1559-13AD689ECA2B}"/>
              </a:ext>
            </a:extLst>
          </p:cNvPr>
          <p:cNvSpPr>
            <a:spLocks noGrp="1"/>
          </p:cNvSpPr>
          <p:nvPr>
            <p:ph type="title"/>
          </p:nvPr>
        </p:nvSpPr>
        <p:spPr>
          <a:xfrm>
            <a:off x="212725" y="788113"/>
            <a:ext cx="11766550" cy="690563"/>
          </a:xfrm>
        </p:spPr>
        <p:txBody>
          <a:bodyPr>
            <a:normAutofit fontScale="90000"/>
          </a:bodyPr>
          <a:lstStyle/>
          <a:p>
            <a:r>
              <a:rPr lang="en-US" sz="5300" b="1" dirty="0">
                <a:solidFill>
                  <a:srgbClr val="0070C0"/>
                </a:solidFill>
              </a:rPr>
              <a:t>4. Where are the PEIMS numbers for IB Computer Science and Digital Society (formerly: Information Systems in a Global Society (ITGS))?</a:t>
            </a:r>
            <a:endParaRPr lang="en-US" sz="7200" b="1" dirty="0">
              <a:solidFill>
                <a:srgbClr val="0070C0"/>
              </a:solidFill>
            </a:endParaRPr>
          </a:p>
        </p:txBody>
      </p:sp>
      <p:sp>
        <p:nvSpPr>
          <p:cNvPr id="3" name="Content Placeholder 2">
            <a:extLst>
              <a:ext uri="{FF2B5EF4-FFF2-40B4-BE49-F238E27FC236}">
                <a16:creationId xmlns:a16="http://schemas.microsoft.com/office/drawing/2014/main" xmlns="" id="{21DEB89D-01E7-1E4B-D759-13779D20A061}"/>
              </a:ext>
            </a:extLst>
          </p:cNvPr>
          <p:cNvSpPr>
            <a:spLocks noGrp="1"/>
          </p:cNvSpPr>
          <p:nvPr>
            <p:ph idx="1"/>
          </p:nvPr>
        </p:nvSpPr>
        <p:spPr>
          <a:xfrm>
            <a:off x="106238" y="1828800"/>
            <a:ext cx="3708400" cy="5107255"/>
          </a:xfrm>
        </p:spPr>
        <p:txBody>
          <a:bodyPr>
            <a:normAutofit fontScale="70000" lnSpcReduction="20000"/>
          </a:bodyPr>
          <a:lstStyle/>
          <a:p>
            <a:endParaRPr lang="en-US" sz="4000" dirty="0"/>
          </a:p>
          <a:p>
            <a:r>
              <a:rPr lang="en-US" sz="4000" dirty="0"/>
              <a:t>These courses are in Subchapter 0 with the CTE courses.</a:t>
            </a:r>
          </a:p>
          <a:p>
            <a:r>
              <a:rPr lang="en-US" sz="4000" dirty="0"/>
              <a:t>The ITGS number may be used for Digital Society. The name can be changed locally, but the name will revert to ITGS if transcripts are sent electronically. </a:t>
            </a:r>
          </a:p>
          <a:p>
            <a:r>
              <a:rPr lang="en-US" sz="4000" dirty="0"/>
              <a:t>This is the first year for Digital Society. TIBS will reach out to TEA to change the name.</a:t>
            </a:r>
          </a:p>
          <a:p>
            <a:endParaRPr lang="en-US" sz="4000" dirty="0"/>
          </a:p>
          <a:p>
            <a:endParaRPr lang="en-US" sz="4000" dirty="0"/>
          </a:p>
        </p:txBody>
      </p:sp>
      <p:pic>
        <p:nvPicPr>
          <p:cNvPr id="5" name="Picture 4">
            <a:extLst>
              <a:ext uri="{FF2B5EF4-FFF2-40B4-BE49-F238E27FC236}">
                <a16:creationId xmlns:a16="http://schemas.microsoft.com/office/drawing/2014/main" xmlns="" id="{446D4E6B-2DAE-DF02-D267-6303CC9EC5E5}"/>
              </a:ext>
            </a:extLst>
          </p:cNvPr>
          <p:cNvPicPr>
            <a:picLocks noChangeAspect="1"/>
          </p:cNvPicPr>
          <p:nvPr/>
        </p:nvPicPr>
        <p:blipFill rotWithShape="1">
          <a:blip r:embed="rId2"/>
          <a:srcRect t="14953" r="935"/>
          <a:stretch/>
        </p:blipFill>
        <p:spPr>
          <a:xfrm>
            <a:off x="3946832" y="2312125"/>
            <a:ext cx="7984818" cy="4432915"/>
          </a:xfrm>
          <a:prstGeom prst="rect">
            <a:avLst/>
          </a:prstGeom>
        </p:spPr>
      </p:pic>
    </p:spTree>
    <p:extLst>
      <p:ext uri="{BB962C8B-B14F-4D97-AF65-F5344CB8AC3E}">
        <p14:creationId xmlns:p14="http://schemas.microsoft.com/office/powerpoint/2010/main" val="1349157230"/>
      </p:ext>
    </p:extLst>
  </p:cSld>
  <p:clrMapOvr>
    <a:masterClrMapping/>
  </p:clrMapOvr>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608</TotalTime>
  <Words>1158</Words>
  <Application>Microsoft Macintosh PowerPoint</Application>
  <PresentationFormat>Widescreen</PresentationFormat>
  <Paragraphs>103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PEIMS Update  for  DP Coordinators and IB Administrators  November 3, 2023</vt:lpstr>
      <vt:lpstr>10 Guiding Questions:</vt:lpstr>
      <vt:lpstr>1. What are PEIMS numbers?</vt:lpstr>
      <vt:lpstr>2. Who usually deals with PEIMS numbers?</vt:lpstr>
      <vt:lpstr>3. Why are PEIMS numbers important?</vt:lpstr>
      <vt:lpstr>4. What PEIMS numbers are used for DP courses?</vt:lpstr>
      <vt:lpstr>PowerPoint Presentation</vt:lpstr>
      <vt:lpstr>4. What PEIMS numbers are used for DP courses?</vt:lpstr>
      <vt:lpstr>4. Where are the PEIMS numbers for IB Computer Science and Digital Society (formerly: Information Systems in a Global Society (ITGS))?</vt:lpstr>
      <vt:lpstr>5. Why is there only 1 PEIMS number for DP courses lasting 2 years? </vt:lpstr>
      <vt:lpstr>6. What about co-seated classes. </vt:lpstr>
      <vt:lpstr>7. How does TEA direct DP computer science to be credited on a student’s graduation plan? </vt:lpstr>
      <vt:lpstr>7. How does TEA direct DP computer science to be credited on a student’s graduation plan? </vt:lpstr>
      <vt:lpstr>8. Why is Theory of Knowledge (TOK) an innovative course? </vt:lpstr>
      <vt:lpstr>9. Do TOK and IB Business Management need special approval by  the local school board? </vt:lpstr>
      <vt:lpstr>9. Do TOK and IB Business Management need special approval by  the local school board? </vt:lpstr>
      <vt:lpstr>10. How does a DP Coordinator or administrator make sure PEIMS numbers are correct? </vt:lpstr>
      <vt:lpstr>11. What questions have not been answered? </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PEIMS Update  for DP Coordinators and IB Administrators November 3,  2023</dc:title>
  <dc:creator>Margaret Davis</dc:creator>
  <cp:lastModifiedBy>Judy Chapman</cp:lastModifiedBy>
  <cp:revision>5</cp:revision>
  <dcterms:created xsi:type="dcterms:W3CDTF">2023-10-30T14:39:32Z</dcterms:created>
  <dcterms:modified xsi:type="dcterms:W3CDTF">2023-11-13T18:21:41Z</dcterms:modified>
</cp:coreProperties>
</file>